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5"/>
  </p:notesMasterIdLst>
  <p:handoutMasterIdLst>
    <p:handoutMasterId r:id="rId76"/>
  </p:handoutMasterIdLst>
  <p:sldIdLst>
    <p:sldId id="256" r:id="rId2"/>
    <p:sldId id="257" r:id="rId3"/>
    <p:sldId id="318" r:id="rId4"/>
    <p:sldId id="267" r:id="rId5"/>
    <p:sldId id="270" r:id="rId6"/>
    <p:sldId id="266" r:id="rId7"/>
    <p:sldId id="314" r:id="rId8"/>
    <p:sldId id="343" r:id="rId9"/>
    <p:sldId id="325" r:id="rId10"/>
    <p:sldId id="326" r:id="rId11"/>
    <p:sldId id="282" r:id="rId12"/>
    <p:sldId id="327" r:id="rId13"/>
    <p:sldId id="328" r:id="rId14"/>
    <p:sldId id="329" r:id="rId15"/>
    <p:sldId id="273" r:id="rId16"/>
    <p:sldId id="342" r:id="rId17"/>
    <p:sldId id="315" r:id="rId18"/>
    <p:sldId id="363" r:id="rId19"/>
    <p:sldId id="281" r:id="rId20"/>
    <p:sldId id="269" r:id="rId21"/>
    <p:sldId id="319" r:id="rId22"/>
    <p:sldId id="376" r:id="rId23"/>
    <p:sldId id="377" r:id="rId24"/>
    <p:sldId id="378" r:id="rId25"/>
    <p:sldId id="320" r:id="rId26"/>
    <p:sldId id="364" r:id="rId27"/>
    <p:sldId id="365" r:id="rId28"/>
    <p:sldId id="366" r:id="rId29"/>
    <p:sldId id="367" r:id="rId30"/>
    <p:sldId id="321" r:id="rId31"/>
    <p:sldId id="285" r:id="rId32"/>
    <p:sldId id="322" r:id="rId33"/>
    <p:sldId id="317" r:id="rId34"/>
    <p:sldId id="297" r:id="rId35"/>
    <p:sldId id="299" r:id="rId36"/>
    <p:sldId id="303" r:id="rId37"/>
    <p:sldId id="301" r:id="rId38"/>
    <p:sldId id="331" r:id="rId39"/>
    <p:sldId id="332" r:id="rId40"/>
    <p:sldId id="334" r:id="rId41"/>
    <p:sldId id="373" r:id="rId42"/>
    <p:sldId id="290" r:id="rId43"/>
    <p:sldId id="336" r:id="rId44"/>
    <p:sldId id="335" r:id="rId45"/>
    <p:sldId id="337" r:id="rId46"/>
    <p:sldId id="338" r:id="rId47"/>
    <p:sldId id="339" r:id="rId48"/>
    <p:sldId id="340" r:id="rId49"/>
    <p:sldId id="341" r:id="rId50"/>
    <p:sldId id="344" r:id="rId51"/>
    <p:sldId id="345" r:id="rId52"/>
    <p:sldId id="346" r:id="rId53"/>
    <p:sldId id="347" r:id="rId54"/>
    <p:sldId id="350" r:id="rId55"/>
    <p:sldId id="352" r:id="rId56"/>
    <p:sldId id="353" r:id="rId57"/>
    <p:sldId id="355" r:id="rId58"/>
    <p:sldId id="354" r:id="rId59"/>
    <p:sldId id="349" r:id="rId60"/>
    <p:sldId id="356" r:id="rId61"/>
    <p:sldId id="357" r:id="rId62"/>
    <p:sldId id="348" r:id="rId63"/>
    <p:sldId id="358" r:id="rId64"/>
    <p:sldId id="359" r:id="rId65"/>
    <p:sldId id="360" r:id="rId66"/>
    <p:sldId id="361" r:id="rId67"/>
    <p:sldId id="369" r:id="rId68"/>
    <p:sldId id="379" r:id="rId69"/>
    <p:sldId id="370" r:id="rId70"/>
    <p:sldId id="371" r:id="rId71"/>
    <p:sldId id="374" r:id="rId72"/>
    <p:sldId id="279" r:id="rId73"/>
    <p:sldId id="375"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6907"/>
    <a:srgbClr val="F15101"/>
    <a:srgbClr val="FF9900"/>
    <a:srgbClr val="339933"/>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090" autoAdjust="0"/>
  </p:normalViewPr>
  <p:slideViewPr>
    <p:cSldViewPr snapToGrid="0">
      <p:cViewPr varScale="1">
        <p:scale>
          <a:sx n="67" d="100"/>
          <a:sy n="67" d="100"/>
        </p:scale>
        <p:origin x="1219" y="53"/>
      </p:cViewPr>
      <p:guideLst/>
    </p:cSldViewPr>
  </p:slideViewPr>
  <p:notesTextViewPr>
    <p:cViewPr>
      <p:scale>
        <a:sx n="1" d="1"/>
        <a:sy n="1" d="1"/>
      </p:scale>
      <p:origin x="0" y="0"/>
    </p:cViewPr>
  </p:notesTextViewPr>
  <p:notesViewPr>
    <p:cSldViewPr snapToGrid="0">
      <p:cViewPr>
        <p:scale>
          <a:sx n="125" d="100"/>
          <a:sy n="125" d="100"/>
        </p:scale>
        <p:origin x="1786" y="-172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3.xml.rels><?xml version="1.0" encoding="UTF-8" standalone="yes"?>
<Relationships xmlns="http://schemas.openxmlformats.org/package/2006/relationships"><Relationship Id="rId2" Type="http://schemas.openxmlformats.org/officeDocument/2006/relationships/hyperlink" Target="https://api.slack.com/" TargetMode="External"/><Relationship Id="rId1" Type="http://schemas.openxmlformats.org/officeDocument/2006/relationships/hyperlink" Target="https://slack.com/intl/fr-fr" TargetMode="External"/></Relationships>
</file>

<file path=ppt/diagrams/_rels/drawing3.xml.rels><?xml version="1.0" encoding="UTF-8" standalone="yes"?>
<Relationships xmlns="http://schemas.openxmlformats.org/package/2006/relationships"><Relationship Id="rId2" Type="http://schemas.openxmlformats.org/officeDocument/2006/relationships/hyperlink" Target="https://api.slack.com/" TargetMode="External"/><Relationship Id="rId1" Type="http://schemas.openxmlformats.org/officeDocument/2006/relationships/hyperlink" Target="https://slack.com/intl/fr-fr"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1C2FE7-6C78-4A66-8A79-B1FB04AF7275}" type="doc">
      <dgm:prSet loTypeId="urn:microsoft.com/office/officeart/2016/7/layout/VerticalDownArrowProcess" loCatId="process" qsTypeId="urn:microsoft.com/office/officeart/2005/8/quickstyle/simple3" qsCatId="simple" csTypeId="urn:microsoft.com/office/officeart/2005/8/colors/accent1_2" csCatId="accent1" phldr="1"/>
      <dgm:spPr/>
      <dgm:t>
        <a:bodyPr/>
        <a:lstStyle/>
        <a:p>
          <a:endParaRPr lang="en-US"/>
        </a:p>
      </dgm:t>
    </dgm:pt>
    <dgm:pt modelId="{BCCF1AA5-4D00-44E5-89E0-E9D2A2DE34D6}">
      <dgm:prSet/>
      <dgm:spPr/>
      <dgm:t>
        <a:bodyPr/>
        <a:lstStyle/>
        <a:p>
          <a:r>
            <a:rPr lang="fr-FR"/>
            <a:t>Pourquoi les chatbots ?</a:t>
          </a:r>
          <a:endParaRPr lang="en-US"/>
        </a:p>
      </dgm:t>
    </dgm:pt>
    <dgm:pt modelId="{B7A6069A-68AC-4B93-93D2-FCBB8B26A2F4}" type="parTrans" cxnId="{7A97120E-A7D3-47AF-A8FA-208F99E43917}">
      <dgm:prSet/>
      <dgm:spPr/>
      <dgm:t>
        <a:bodyPr/>
        <a:lstStyle/>
        <a:p>
          <a:endParaRPr lang="en-US"/>
        </a:p>
      </dgm:t>
    </dgm:pt>
    <dgm:pt modelId="{87667F70-FFBE-4172-8FCC-392A041D0886}" type="sibTrans" cxnId="{7A97120E-A7D3-47AF-A8FA-208F99E43917}">
      <dgm:prSet/>
      <dgm:spPr/>
      <dgm:t>
        <a:bodyPr/>
        <a:lstStyle/>
        <a:p>
          <a:endParaRPr lang="en-US"/>
        </a:p>
      </dgm:t>
    </dgm:pt>
    <dgm:pt modelId="{584D6900-C956-415E-85BC-BC33D8C81265}">
      <dgm:prSet/>
      <dgm:spPr/>
      <dgm:t>
        <a:bodyPr/>
        <a:lstStyle/>
        <a:p>
          <a:r>
            <a:rPr lang="fr-FR"/>
            <a:t>La langue naturelle est la plus ancienne forme de communication pour les humains</a:t>
          </a:r>
          <a:endParaRPr lang="en-US"/>
        </a:p>
      </dgm:t>
    </dgm:pt>
    <dgm:pt modelId="{27B70DE5-9ACB-4859-A91C-91D03F53F533}" type="parTrans" cxnId="{538E8FC2-1600-43DA-A81A-E123AB69B815}">
      <dgm:prSet/>
      <dgm:spPr/>
      <dgm:t>
        <a:bodyPr/>
        <a:lstStyle/>
        <a:p>
          <a:endParaRPr lang="en-US"/>
        </a:p>
      </dgm:t>
    </dgm:pt>
    <dgm:pt modelId="{FA82FE26-23A3-4484-B979-B01B75844D77}" type="sibTrans" cxnId="{538E8FC2-1600-43DA-A81A-E123AB69B815}">
      <dgm:prSet/>
      <dgm:spPr/>
      <dgm:t>
        <a:bodyPr/>
        <a:lstStyle/>
        <a:p>
          <a:endParaRPr lang="en-US"/>
        </a:p>
      </dgm:t>
    </dgm:pt>
    <dgm:pt modelId="{5B56AD2C-EA77-41D1-BF7F-535E552977E0}">
      <dgm:prSet/>
      <dgm:spPr/>
      <dgm:t>
        <a:bodyPr/>
        <a:lstStyle/>
        <a:p>
          <a:r>
            <a:rPr lang="fr-FR" dirty="0"/>
            <a:t>Usage main libre (pour les VUI, couplé à la réalité mixte, accès à l’IOT, etc.) se développent</a:t>
          </a:r>
          <a:endParaRPr lang="en-US" dirty="0"/>
        </a:p>
      </dgm:t>
    </dgm:pt>
    <dgm:pt modelId="{0191813E-5064-4672-AF69-2430B20E6578}" type="parTrans" cxnId="{3BACD65E-D142-4018-A5EA-51FF8389F860}">
      <dgm:prSet/>
      <dgm:spPr/>
      <dgm:t>
        <a:bodyPr/>
        <a:lstStyle/>
        <a:p>
          <a:endParaRPr lang="en-US"/>
        </a:p>
      </dgm:t>
    </dgm:pt>
    <dgm:pt modelId="{65C3ADFD-1C6A-4E52-9C5F-DD6C0EF7BBE3}" type="sibTrans" cxnId="{3BACD65E-D142-4018-A5EA-51FF8389F860}">
      <dgm:prSet/>
      <dgm:spPr/>
      <dgm:t>
        <a:bodyPr/>
        <a:lstStyle/>
        <a:p>
          <a:endParaRPr lang="en-US"/>
        </a:p>
      </dgm:t>
    </dgm:pt>
    <dgm:pt modelId="{77DF635E-CCA8-4CF6-AEAC-A6D45F27E5C8}">
      <dgm:prSet/>
      <dgm:spPr/>
      <dgm:t>
        <a:bodyPr/>
        <a:lstStyle/>
        <a:p>
          <a:r>
            <a:rPr lang="fr-FR"/>
            <a:t>Facilité de communication même pour des usagers n’utilisant pas régulièrement  des ordinateurs</a:t>
          </a:r>
          <a:endParaRPr lang="en-US"/>
        </a:p>
      </dgm:t>
    </dgm:pt>
    <dgm:pt modelId="{315D6A9E-5405-447E-8F5B-348856731EDB}" type="parTrans" cxnId="{D2E9CCB6-0A87-4AEB-A7F8-D896DE1574B9}">
      <dgm:prSet/>
      <dgm:spPr/>
      <dgm:t>
        <a:bodyPr/>
        <a:lstStyle/>
        <a:p>
          <a:endParaRPr lang="en-US"/>
        </a:p>
      </dgm:t>
    </dgm:pt>
    <dgm:pt modelId="{C225B6DB-4AA7-4599-9114-79BA7428BD39}" type="sibTrans" cxnId="{D2E9CCB6-0A87-4AEB-A7F8-D896DE1574B9}">
      <dgm:prSet/>
      <dgm:spPr/>
      <dgm:t>
        <a:bodyPr/>
        <a:lstStyle/>
        <a:p>
          <a:endParaRPr lang="en-US"/>
        </a:p>
      </dgm:t>
    </dgm:pt>
    <dgm:pt modelId="{6C07F09A-78B0-46AA-B5F2-C6C6F3847A8B}">
      <dgm:prSet/>
      <dgm:spPr/>
      <dgm:t>
        <a:bodyPr/>
        <a:lstStyle/>
        <a:p>
          <a:r>
            <a:rPr lang="fr-FR"/>
            <a:t>Pourquoi maintenant ?</a:t>
          </a:r>
          <a:endParaRPr lang="en-US"/>
        </a:p>
      </dgm:t>
    </dgm:pt>
    <dgm:pt modelId="{63119908-849A-4020-AB0D-F8454CA77CF1}" type="parTrans" cxnId="{05872C77-7A6E-4A47-8F5B-EFCB6902DF45}">
      <dgm:prSet/>
      <dgm:spPr/>
      <dgm:t>
        <a:bodyPr/>
        <a:lstStyle/>
        <a:p>
          <a:endParaRPr lang="en-US"/>
        </a:p>
      </dgm:t>
    </dgm:pt>
    <dgm:pt modelId="{FD003EF9-074E-42F5-8F6E-CDB63C8494B7}" type="sibTrans" cxnId="{05872C77-7A6E-4A47-8F5B-EFCB6902DF45}">
      <dgm:prSet/>
      <dgm:spPr/>
      <dgm:t>
        <a:bodyPr/>
        <a:lstStyle/>
        <a:p>
          <a:endParaRPr lang="en-US"/>
        </a:p>
      </dgm:t>
    </dgm:pt>
    <dgm:pt modelId="{FD86559B-3D65-4FB2-BA0B-30EF2F207919}">
      <dgm:prSet/>
      <dgm:spPr/>
      <dgm:t>
        <a:bodyPr/>
        <a:lstStyle/>
        <a:p>
          <a:r>
            <a:rPr lang="fr-FR"/>
            <a:t>Mise en œuvre d’une approche probabiliste plutôt que grammaticale dans la compréhension du LN</a:t>
          </a:r>
          <a:endParaRPr lang="en-US"/>
        </a:p>
      </dgm:t>
    </dgm:pt>
    <dgm:pt modelId="{C3B8911C-AFC9-4F12-8600-42E79B07CA69}" type="parTrans" cxnId="{E45AA91D-5A7D-457E-AE6D-207E8757945A}">
      <dgm:prSet/>
      <dgm:spPr/>
      <dgm:t>
        <a:bodyPr/>
        <a:lstStyle/>
        <a:p>
          <a:endParaRPr lang="en-US"/>
        </a:p>
      </dgm:t>
    </dgm:pt>
    <dgm:pt modelId="{81BDE7B0-E627-49F6-B4E2-479F482F9A7C}" type="sibTrans" cxnId="{E45AA91D-5A7D-457E-AE6D-207E8757945A}">
      <dgm:prSet/>
      <dgm:spPr/>
      <dgm:t>
        <a:bodyPr/>
        <a:lstStyle/>
        <a:p>
          <a:endParaRPr lang="en-US"/>
        </a:p>
      </dgm:t>
    </dgm:pt>
    <dgm:pt modelId="{8603D9CB-5B9C-4A5C-96D3-9F7532045A9C}">
      <dgm:prSet/>
      <dgm:spPr/>
      <dgm:t>
        <a:bodyPr/>
        <a:lstStyle/>
        <a:p>
          <a:r>
            <a:rPr lang="fr-FR"/>
            <a:t>Progrès de la reconnaissance vocale</a:t>
          </a:r>
          <a:endParaRPr lang="en-US"/>
        </a:p>
      </dgm:t>
    </dgm:pt>
    <dgm:pt modelId="{AC6C486D-8B76-4C33-9CEA-B2423C29ACAC}" type="parTrans" cxnId="{8426FBA3-AC38-4B4D-8092-6B65EF9FE643}">
      <dgm:prSet/>
      <dgm:spPr/>
      <dgm:t>
        <a:bodyPr/>
        <a:lstStyle/>
        <a:p>
          <a:endParaRPr lang="en-US"/>
        </a:p>
      </dgm:t>
    </dgm:pt>
    <dgm:pt modelId="{02AA47AE-5B4F-4461-8F96-B2A17A9ED43E}" type="sibTrans" cxnId="{8426FBA3-AC38-4B4D-8092-6B65EF9FE643}">
      <dgm:prSet/>
      <dgm:spPr/>
      <dgm:t>
        <a:bodyPr/>
        <a:lstStyle/>
        <a:p>
          <a:endParaRPr lang="en-US"/>
        </a:p>
      </dgm:t>
    </dgm:pt>
    <dgm:pt modelId="{FB536AEF-DBC3-4AD5-ACF0-DB853D1D99B6}">
      <dgm:prSet/>
      <dgm:spPr/>
      <dgm:t>
        <a:bodyPr/>
        <a:lstStyle/>
        <a:p>
          <a:r>
            <a:rPr lang="fr-FR"/>
            <a:t>Progrès de la compréhension du langage</a:t>
          </a:r>
          <a:endParaRPr lang="en-US"/>
        </a:p>
      </dgm:t>
    </dgm:pt>
    <dgm:pt modelId="{65EFF6B1-4ED9-4F28-A24D-866F8AE658F9}" type="parTrans" cxnId="{87123A04-E0D6-4BBA-BA72-622A9B4C6BF8}">
      <dgm:prSet/>
      <dgm:spPr/>
      <dgm:t>
        <a:bodyPr/>
        <a:lstStyle/>
        <a:p>
          <a:endParaRPr lang="en-US"/>
        </a:p>
      </dgm:t>
    </dgm:pt>
    <dgm:pt modelId="{0D822981-D794-4D6B-9959-ACC63B803D68}" type="sibTrans" cxnId="{87123A04-E0D6-4BBA-BA72-622A9B4C6BF8}">
      <dgm:prSet/>
      <dgm:spPr/>
      <dgm:t>
        <a:bodyPr/>
        <a:lstStyle/>
        <a:p>
          <a:endParaRPr lang="en-US"/>
        </a:p>
      </dgm:t>
    </dgm:pt>
    <dgm:pt modelId="{D4304AF2-0F06-42A9-800F-B6D1CC1614AB}">
      <dgm:prSet/>
      <dgm:spPr/>
      <dgm:t>
        <a:bodyPr/>
        <a:lstStyle/>
        <a:p>
          <a:r>
            <a:rPr lang="fr-FR"/>
            <a:t>Usage sans cesse grandissant des messageries au détriment des applications</a:t>
          </a:r>
          <a:endParaRPr lang="en-US"/>
        </a:p>
      </dgm:t>
    </dgm:pt>
    <dgm:pt modelId="{117A3CFF-62A3-4C45-AA68-7CCE2C80E63B}" type="parTrans" cxnId="{3B4D98E5-649F-45C3-A232-751304910F7C}">
      <dgm:prSet/>
      <dgm:spPr/>
      <dgm:t>
        <a:bodyPr/>
        <a:lstStyle/>
        <a:p>
          <a:endParaRPr lang="en-US"/>
        </a:p>
      </dgm:t>
    </dgm:pt>
    <dgm:pt modelId="{8028D337-5C80-404B-9D2F-E8D817F48336}" type="sibTrans" cxnId="{3B4D98E5-649F-45C3-A232-751304910F7C}">
      <dgm:prSet/>
      <dgm:spPr/>
      <dgm:t>
        <a:bodyPr/>
        <a:lstStyle/>
        <a:p>
          <a:endParaRPr lang="en-US"/>
        </a:p>
      </dgm:t>
    </dgm:pt>
    <dgm:pt modelId="{7F812490-19EB-4AEF-A28E-29F886A205AE}" type="pres">
      <dgm:prSet presAssocID="{6F1C2FE7-6C78-4A66-8A79-B1FB04AF7275}" presName="Name0" presStyleCnt="0">
        <dgm:presLayoutVars>
          <dgm:dir/>
          <dgm:animLvl val="lvl"/>
          <dgm:resizeHandles val="exact"/>
        </dgm:presLayoutVars>
      </dgm:prSet>
      <dgm:spPr/>
    </dgm:pt>
    <dgm:pt modelId="{32D41DB1-DE60-4573-997F-B2AC63CBCCCD}" type="pres">
      <dgm:prSet presAssocID="{6C07F09A-78B0-46AA-B5F2-C6C6F3847A8B}" presName="boxAndChildren" presStyleCnt="0"/>
      <dgm:spPr/>
    </dgm:pt>
    <dgm:pt modelId="{DC5C1102-6CE1-4A89-A603-E51AC024E15B}" type="pres">
      <dgm:prSet presAssocID="{6C07F09A-78B0-46AA-B5F2-C6C6F3847A8B}" presName="parentTextBox" presStyleLbl="alignNode1" presStyleIdx="0" presStyleCnt="2"/>
      <dgm:spPr/>
    </dgm:pt>
    <dgm:pt modelId="{45B0BF12-4040-4DB7-83C0-CF9E3C05AEF4}" type="pres">
      <dgm:prSet presAssocID="{6C07F09A-78B0-46AA-B5F2-C6C6F3847A8B}" presName="descendantBox" presStyleLbl="bgAccFollowNode1" presStyleIdx="0" presStyleCnt="2"/>
      <dgm:spPr/>
    </dgm:pt>
    <dgm:pt modelId="{6DD55329-11DA-4FAA-9524-130E4B4EE115}" type="pres">
      <dgm:prSet presAssocID="{87667F70-FFBE-4172-8FCC-392A041D0886}" presName="sp" presStyleCnt="0"/>
      <dgm:spPr/>
    </dgm:pt>
    <dgm:pt modelId="{6BAB6FAB-E6F8-4961-A137-9150E6F8202C}" type="pres">
      <dgm:prSet presAssocID="{BCCF1AA5-4D00-44E5-89E0-E9D2A2DE34D6}" presName="arrowAndChildren" presStyleCnt="0"/>
      <dgm:spPr/>
    </dgm:pt>
    <dgm:pt modelId="{F98736C7-0251-4CA9-86E0-E121FBD7494C}" type="pres">
      <dgm:prSet presAssocID="{BCCF1AA5-4D00-44E5-89E0-E9D2A2DE34D6}" presName="parentTextArrow" presStyleLbl="node1" presStyleIdx="0" presStyleCnt="0"/>
      <dgm:spPr/>
    </dgm:pt>
    <dgm:pt modelId="{3AFA22AC-5FEC-452F-AABB-4265E0ACB89B}" type="pres">
      <dgm:prSet presAssocID="{BCCF1AA5-4D00-44E5-89E0-E9D2A2DE34D6}" presName="arrow" presStyleLbl="alignNode1" presStyleIdx="1" presStyleCnt="2"/>
      <dgm:spPr/>
    </dgm:pt>
    <dgm:pt modelId="{9A79CAF2-EC66-4BC8-9B40-8E950B62FFBB}" type="pres">
      <dgm:prSet presAssocID="{BCCF1AA5-4D00-44E5-89E0-E9D2A2DE34D6}" presName="descendantArrow" presStyleLbl="bgAccFollowNode1" presStyleIdx="1" presStyleCnt="2"/>
      <dgm:spPr/>
    </dgm:pt>
  </dgm:ptLst>
  <dgm:cxnLst>
    <dgm:cxn modelId="{87123A04-E0D6-4BBA-BA72-622A9B4C6BF8}" srcId="{FD86559B-3D65-4FB2-BA0B-30EF2F207919}" destId="{FB536AEF-DBC3-4AD5-ACF0-DB853D1D99B6}" srcOrd="1" destOrd="0" parTransId="{65EFF6B1-4ED9-4F28-A24D-866F8AE658F9}" sibTransId="{0D822981-D794-4D6B-9959-ACC63B803D68}"/>
    <dgm:cxn modelId="{E9170809-3DE6-4B63-AB63-CB4C235CC5B2}" type="presOf" srcId="{5B56AD2C-EA77-41D1-BF7F-535E552977E0}" destId="{9A79CAF2-EC66-4BC8-9B40-8E950B62FFBB}" srcOrd="0" destOrd="1" presId="urn:microsoft.com/office/officeart/2016/7/layout/VerticalDownArrowProcess"/>
    <dgm:cxn modelId="{BD2A9B0D-505D-4253-9EBD-2F24FCC75123}" type="presOf" srcId="{FD86559B-3D65-4FB2-BA0B-30EF2F207919}" destId="{45B0BF12-4040-4DB7-83C0-CF9E3C05AEF4}" srcOrd="0" destOrd="0" presId="urn:microsoft.com/office/officeart/2016/7/layout/VerticalDownArrowProcess"/>
    <dgm:cxn modelId="{7A97120E-A7D3-47AF-A8FA-208F99E43917}" srcId="{6F1C2FE7-6C78-4A66-8A79-B1FB04AF7275}" destId="{BCCF1AA5-4D00-44E5-89E0-E9D2A2DE34D6}" srcOrd="0" destOrd="0" parTransId="{B7A6069A-68AC-4B93-93D2-FCBB8B26A2F4}" sibTransId="{87667F70-FFBE-4172-8FCC-392A041D0886}"/>
    <dgm:cxn modelId="{E45AA91D-5A7D-457E-AE6D-207E8757945A}" srcId="{6C07F09A-78B0-46AA-B5F2-C6C6F3847A8B}" destId="{FD86559B-3D65-4FB2-BA0B-30EF2F207919}" srcOrd="0" destOrd="0" parTransId="{C3B8911C-AFC9-4F12-8600-42E79B07CA69}" sibTransId="{81BDE7B0-E627-49F6-B4E2-479F482F9A7C}"/>
    <dgm:cxn modelId="{A8135033-B425-471A-91DA-B52850E3BBDF}" type="presOf" srcId="{6F1C2FE7-6C78-4A66-8A79-B1FB04AF7275}" destId="{7F812490-19EB-4AEF-A28E-29F886A205AE}" srcOrd="0" destOrd="0" presId="urn:microsoft.com/office/officeart/2016/7/layout/VerticalDownArrowProcess"/>
    <dgm:cxn modelId="{E3EF1A38-76FD-4CD2-B544-2A6DE502812D}" type="presOf" srcId="{584D6900-C956-415E-85BC-BC33D8C81265}" destId="{9A79CAF2-EC66-4BC8-9B40-8E950B62FFBB}" srcOrd="0" destOrd="0" presId="urn:microsoft.com/office/officeart/2016/7/layout/VerticalDownArrowProcess"/>
    <dgm:cxn modelId="{25CD2C5B-CE93-40D7-9E23-47A9414CAEB2}" type="presOf" srcId="{6C07F09A-78B0-46AA-B5F2-C6C6F3847A8B}" destId="{DC5C1102-6CE1-4A89-A603-E51AC024E15B}" srcOrd="0" destOrd="0" presId="urn:microsoft.com/office/officeart/2016/7/layout/VerticalDownArrowProcess"/>
    <dgm:cxn modelId="{3BACD65E-D142-4018-A5EA-51FF8389F860}" srcId="{BCCF1AA5-4D00-44E5-89E0-E9D2A2DE34D6}" destId="{5B56AD2C-EA77-41D1-BF7F-535E552977E0}" srcOrd="1" destOrd="0" parTransId="{0191813E-5064-4672-AF69-2430B20E6578}" sibTransId="{65C3ADFD-1C6A-4E52-9C5F-DD6C0EF7BBE3}"/>
    <dgm:cxn modelId="{29555944-85BA-4ECE-9F99-2E8ED1AAE202}" type="presOf" srcId="{D4304AF2-0F06-42A9-800F-B6D1CC1614AB}" destId="{45B0BF12-4040-4DB7-83C0-CF9E3C05AEF4}" srcOrd="0" destOrd="3" presId="urn:microsoft.com/office/officeart/2016/7/layout/VerticalDownArrowProcess"/>
    <dgm:cxn modelId="{05872C77-7A6E-4A47-8F5B-EFCB6902DF45}" srcId="{6F1C2FE7-6C78-4A66-8A79-B1FB04AF7275}" destId="{6C07F09A-78B0-46AA-B5F2-C6C6F3847A8B}" srcOrd="1" destOrd="0" parTransId="{63119908-849A-4020-AB0D-F8454CA77CF1}" sibTransId="{FD003EF9-074E-42F5-8F6E-CDB63C8494B7}"/>
    <dgm:cxn modelId="{767CAD7B-FC78-4DDF-ACE4-598CD36EB9B3}" type="presOf" srcId="{77DF635E-CCA8-4CF6-AEAC-A6D45F27E5C8}" destId="{9A79CAF2-EC66-4BC8-9B40-8E950B62FFBB}" srcOrd="0" destOrd="2" presId="urn:microsoft.com/office/officeart/2016/7/layout/VerticalDownArrowProcess"/>
    <dgm:cxn modelId="{2B5E8383-E975-44E1-84FB-D2BE6610C973}" type="presOf" srcId="{BCCF1AA5-4D00-44E5-89E0-E9D2A2DE34D6}" destId="{F98736C7-0251-4CA9-86E0-E121FBD7494C}" srcOrd="0" destOrd="0" presId="urn:microsoft.com/office/officeart/2016/7/layout/VerticalDownArrowProcess"/>
    <dgm:cxn modelId="{455E5986-C569-4F8E-917C-F79E5E267AA0}" type="presOf" srcId="{FB536AEF-DBC3-4AD5-ACF0-DB853D1D99B6}" destId="{45B0BF12-4040-4DB7-83C0-CF9E3C05AEF4}" srcOrd="0" destOrd="2" presId="urn:microsoft.com/office/officeart/2016/7/layout/VerticalDownArrowProcess"/>
    <dgm:cxn modelId="{8426FBA3-AC38-4B4D-8092-6B65EF9FE643}" srcId="{FD86559B-3D65-4FB2-BA0B-30EF2F207919}" destId="{8603D9CB-5B9C-4A5C-96D3-9F7532045A9C}" srcOrd="0" destOrd="0" parTransId="{AC6C486D-8B76-4C33-9CEA-B2423C29ACAC}" sibTransId="{02AA47AE-5B4F-4461-8F96-B2A17A9ED43E}"/>
    <dgm:cxn modelId="{D2E9CCB6-0A87-4AEB-A7F8-D896DE1574B9}" srcId="{BCCF1AA5-4D00-44E5-89E0-E9D2A2DE34D6}" destId="{77DF635E-CCA8-4CF6-AEAC-A6D45F27E5C8}" srcOrd="2" destOrd="0" parTransId="{315D6A9E-5405-447E-8F5B-348856731EDB}" sibTransId="{C225B6DB-4AA7-4599-9114-79BA7428BD39}"/>
    <dgm:cxn modelId="{538E8FC2-1600-43DA-A81A-E123AB69B815}" srcId="{BCCF1AA5-4D00-44E5-89E0-E9D2A2DE34D6}" destId="{584D6900-C956-415E-85BC-BC33D8C81265}" srcOrd="0" destOrd="0" parTransId="{27B70DE5-9ACB-4859-A91C-91D03F53F533}" sibTransId="{FA82FE26-23A3-4484-B979-B01B75844D77}"/>
    <dgm:cxn modelId="{54CC4DC7-51D3-4602-B97F-36D281438721}" type="presOf" srcId="{BCCF1AA5-4D00-44E5-89E0-E9D2A2DE34D6}" destId="{3AFA22AC-5FEC-452F-AABB-4265E0ACB89B}" srcOrd="1" destOrd="0" presId="urn:microsoft.com/office/officeart/2016/7/layout/VerticalDownArrowProcess"/>
    <dgm:cxn modelId="{3B4D98E5-649F-45C3-A232-751304910F7C}" srcId="{6C07F09A-78B0-46AA-B5F2-C6C6F3847A8B}" destId="{D4304AF2-0F06-42A9-800F-B6D1CC1614AB}" srcOrd="1" destOrd="0" parTransId="{117A3CFF-62A3-4C45-AA68-7CCE2C80E63B}" sibTransId="{8028D337-5C80-404B-9D2F-E8D817F48336}"/>
    <dgm:cxn modelId="{F9D159F5-3F87-4330-BA4B-8ED212899AAD}" type="presOf" srcId="{8603D9CB-5B9C-4A5C-96D3-9F7532045A9C}" destId="{45B0BF12-4040-4DB7-83C0-CF9E3C05AEF4}" srcOrd="0" destOrd="1" presId="urn:microsoft.com/office/officeart/2016/7/layout/VerticalDownArrowProcess"/>
    <dgm:cxn modelId="{2C4E1ABE-D717-47D7-9940-87605FF4E239}" type="presParOf" srcId="{7F812490-19EB-4AEF-A28E-29F886A205AE}" destId="{32D41DB1-DE60-4573-997F-B2AC63CBCCCD}" srcOrd="0" destOrd="0" presId="urn:microsoft.com/office/officeart/2016/7/layout/VerticalDownArrowProcess"/>
    <dgm:cxn modelId="{337C26D3-8C74-404F-B5E3-845964D4B427}" type="presParOf" srcId="{32D41DB1-DE60-4573-997F-B2AC63CBCCCD}" destId="{DC5C1102-6CE1-4A89-A603-E51AC024E15B}" srcOrd="0" destOrd="0" presId="urn:microsoft.com/office/officeart/2016/7/layout/VerticalDownArrowProcess"/>
    <dgm:cxn modelId="{0C666113-927D-431A-96A6-B52D449DD560}" type="presParOf" srcId="{32D41DB1-DE60-4573-997F-B2AC63CBCCCD}" destId="{45B0BF12-4040-4DB7-83C0-CF9E3C05AEF4}" srcOrd="1" destOrd="0" presId="urn:microsoft.com/office/officeart/2016/7/layout/VerticalDownArrowProcess"/>
    <dgm:cxn modelId="{9061BB1F-B9B8-4E27-859C-7BA2D80EDA85}" type="presParOf" srcId="{7F812490-19EB-4AEF-A28E-29F886A205AE}" destId="{6DD55329-11DA-4FAA-9524-130E4B4EE115}" srcOrd="1" destOrd="0" presId="urn:microsoft.com/office/officeart/2016/7/layout/VerticalDownArrowProcess"/>
    <dgm:cxn modelId="{238EE7AC-D8AF-4CCC-A24B-C7D4679C469D}" type="presParOf" srcId="{7F812490-19EB-4AEF-A28E-29F886A205AE}" destId="{6BAB6FAB-E6F8-4961-A137-9150E6F8202C}" srcOrd="2" destOrd="0" presId="urn:microsoft.com/office/officeart/2016/7/layout/VerticalDownArrowProcess"/>
    <dgm:cxn modelId="{5AFBD39E-E411-4F30-B275-4BD0544E63A1}" type="presParOf" srcId="{6BAB6FAB-E6F8-4961-A137-9150E6F8202C}" destId="{F98736C7-0251-4CA9-86E0-E121FBD7494C}" srcOrd="0" destOrd="0" presId="urn:microsoft.com/office/officeart/2016/7/layout/VerticalDownArrowProcess"/>
    <dgm:cxn modelId="{29CEF80A-D14F-4820-857E-206719507959}" type="presParOf" srcId="{6BAB6FAB-E6F8-4961-A137-9150E6F8202C}" destId="{3AFA22AC-5FEC-452F-AABB-4265E0ACB89B}" srcOrd="1" destOrd="0" presId="urn:microsoft.com/office/officeart/2016/7/layout/VerticalDownArrowProcess"/>
    <dgm:cxn modelId="{00137E31-AA98-453D-A7E2-CB3A095DB3A5}" type="presParOf" srcId="{6BAB6FAB-E6F8-4961-A137-9150E6F8202C}" destId="{9A79CAF2-EC66-4BC8-9B40-8E950B62FFBB}"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F456D1-EF9E-4D4B-B4BE-AA64B7B8F746}"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BC4E046B-463E-429A-8408-C842AAF1978B}">
      <dgm:prSet/>
      <dgm:spPr/>
      <dgm:t>
        <a:bodyPr/>
        <a:lstStyle/>
        <a:p>
          <a:r>
            <a:rPr lang="fr-FR"/>
            <a:t>Nécessite des librairies complémentaires </a:t>
          </a:r>
          <a:endParaRPr lang="en-US"/>
        </a:p>
      </dgm:t>
    </dgm:pt>
    <dgm:pt modelId="{87EDFFB3-932F-4522-BD60-5A8CB97BF997}" type="parTrans" cxnId="{4B15126E-0D08-4C82-AD1E-C90CB214E323}">
      <dgm:prSet/>
      <dgm:spPr/>
      <dgm:t>
        <a:bodyPr/>
        <a:lstStyle/>
        <a:p>
          <a:endParaRPr lang="en-US"/>
        </a:p>
      </dgm:t>
    </dgm:pt>
    <dgm:pt modelId="{4544CF30-3A1D-44EA-89F6-275841AC2818}" type="sibTrans" cxnId="{4B15126E-0D08-4C82-AD1E-C90CB214E323}">
      <dgm:prSet/>
      <dgm:spPr/>
      <dgm:t>
        <a:bodyPr/>
        <a:lstStyle/>
        <a:p>
          <a:endParaRPr lang="en-US"/>
        </a:p>
      </dgm:t>
    </dgm:pt>
    <dgm:pt modelId="{5645F1FE-107F-4BA8-B98D-004988DFC047}">
      <dgm:prSet/>
      <dgm:spPr/>
      <dgm:t>
        <a:bodyPr/>
        <a:lstStyle/>
        <a:p>
          <a:r>
            <a:rPr lang="fr-FR"/>
            <a:t>Express : Infrastructure d’application web minimaliste – permet de créer un serveur en quelques lignes</a:t>
          </a:r>
          <a:endParaRPr lang="en-US"/>
        </a:p>
      </dgm:t>
    </dgm:pt>
    <dgm:pt modelId="{FB4419A1-6058-4ABF-92F6-46A4F702468D}" type="parTrans" cxnId="{795F6D6D-2394-43E7-9A42-BEF5A78EFC78}">
      <dgm:prSet/>
      <dgm:spPr/>
      <dgm:t>
        <a:bodyPr/>
        <a:lstStyle/>
        <a:p>
          <a:endParaRPr lang="en-US"/>
        </a:p>
      </dgm:t>
    </dgm:pt>
    <dgm:pt modelId="{333C97A9-C793-488F-B080-19848C4380AE}" type="sibTrans" cxnId="{795F6D6D-2394-43E7-9A42-BEF5A78EFC78}">
      <dgm:prSet/>
      <dgm:spPr/>
      <dgm:t>
        <a:bodyPr/>
        <a:lstStyle/>
        <a:p>
          <a:endParaRPr lang="en-US"/>
        </a:p>
      </dgm:t>
    </dgm:pt>
    <dgm:pt modelId="{2E2342CE-CFB8-4CDA-B23C-3A1835A91236}">
      <dgm:prSet/>
      <dgm:spPr/>
      <dgm:t>
        <a:bodyPr/>
        <a:lstStyle/>
        <a:p>
          <a:r>
            <a:rPr lang="fr-FR"/>
            <a:t>Body-parser : récupère le corps d’une requête et le transforme en structure JSON</a:t>
          </a:r>
          <a:endParaRPr lang="en-US"/>
        </a:p>
      </dgm:t>
    </dgm:pt>
    <dgm:pt modelId="{BE853C29-1698-4928-93FE-0CC2065A784C}" type="parTrans" cxnId="{027F2795-3635-4F14-A34D-5C8049A069A8}">
      <dgm:prSet/>
      <dgm:spPr/>
      <dgm:t>
        <a:bodyPr/>
        <a:lstStyle/>
        <a:p>
          <a:endParaRPr lang="en-US"/>
        </a:p>
      </dgm:t>
    </dgm:pt>
    <dgm:pt modelId="{ABE424D4-69E6-498D-8D33-EB660FAFA051}" type="sibTrans" cxnId="{027F2795-3635-4F14-A34D-5C8049A069A8}">
      <dgm:prSet/>
      <dgm:spPr/>
      <dgm:t>
        <a:bodyPr/>
        <a:lstStyle/>
        <a:p>
          <a:endParaRPr lang="en-US"/>
        </a:p>
      </dgm:t>
    </dgm:pt>
    <dgm:pt modelId="{CCF1151F-0402-4C4A-8341-673B064064BE}">
      <dgm:prSet/>
      <dgm:spPr/>
      <dgm:t>
        <a:bodyPr/>
        <a:lstStyle/>
        <a:p>
          <a:r>
            <a:rPr lang="fr-FR"/>
            <a:t>Request : fournit un client HTTP simple pour effectuer les requêtes au back-end</a:t>
          </a:r>
          <a:endParaRPr lang="en-US"/>
        </a:p>
      </dgm:t>
    </dgm:pt>
    <dgm:pt modelId="{74B7CD09-8865-4A53-BA0C-41EB9E98C647}" type="parTrans" cxnId="{47304E06-6533-4431-84E6-FAA173F9EC79}">
      <dgm:prSet/>
      <dgm:spPr/>
      <dgm:t>
        <a:bodyPr/>
        <a:lstStyle/>
        <a:p>
          <a:endParaRPr lang="en-US"/>
        </a:p>
      </dgm:t>
    </dgm:pt>
    <dgm:pt modelId="{4EE8E5C1-6451-4E51-B99C-7B4845D54680}" type="sibTrans" cxnId="{47304E06-6533-4431-84E6-FAA173F9EC79}">
      <dgm:prSet/>
      <dgm:spPr/>
      <dgm:t>
        <a:bodyPr/>
        <a:lstStyle/>
        <a:p>
          <a:endParaRPr lang="en-US"/>
        </a:p>
      </dgm:t>
    </dgm:pt>
    <dgm:pt modelId="{9AE71374-4DC9-42AF-9C12-055D4DA99481}" type="pres">
      <dgm:prSet presAssocID="{C1F456D1-EF9E-4D4B-B4BE-AA64B7B8F746}" presName="linear" presStyleCnt="0">
        <dgm:presLayoutVars>
          <dgm:animLvl val="lvl"/>
          <dgm:resizeHandles val="exact"/>
        </dgm:presLayoutVars>
      </dgm:prSet>
      <dgm:spPr/>
    </dgm:pt>
    <dgm:pt modelId="{33307CC3-2E31-4034-8752-9843881FE9D1}" type="pres">
      <dgm:prSet presAssocID="{BC4E046B-463E-429A-8408-C842AAF1978B}" presName="parentText" presStyleLbl="node1" presStyleIdx="0" presStyleCnt="4">
        <dgm:presLayoutVars>
          <dgm:chMax val="0"/>
          <dgm:bulletEnabled val="1"/>
        </dgm:presLayoutVars>
      </dgm:prSet>
      <dgm:spPr/>
    </dgm:pt>
    <dgm:pt modelId="{D42C6F62-2DC8-4428-A259-CEEF8BC6CF32}" type="pres">
      <dgm:prSet presAssocID="{4544CF30-3A1D-44EA-89F6-275841AC2818}" presName="spacer" presStyleCnt="0"/>
      <dgm:spPr/>
    </dgm:pt>
    <dgm:pt modelId="{18961E6E-14BD-472C-A7E5-FDA440420E4D}" type="pres">
      <dgm:prSet presAssocID="{5645F1FE-107F-4BA8-B98D-004988DFC047}" presName="parentText" presStyleLbl="node1" presStyleIdx="1" presStyleCnt="4">
        <dgm:presLayoutVars>
          <dgm:chMax val="0"/>
          <dgm:bulletEnabled val="1"/>
        </dgm:presLayoutVars>
      </dgm:prSet>
      <dgm:spPr/>
    </dgm:pt>
    <dgm:pt modelId="{CA4A3A19-5100-45E9-8B2A-DE2516BBCEC3}" type="pres">
      <dgm:prSet presAssocID="{333C97A9-C793-488F-B080-19848C4380AE}" presName="spacer" presStyleCnt="0"/>
      <dgm:spPr/>
    </dgm:pt>
    <dgm:pt modelId="{A1D50CDE-A487-4C73-B250-97A0A7AB7CD8}" type="pres">
      <dgm:prSet presAssocID="{2E2342CE-CFB8-4CDA-B23C-3A1835A91236}" presName="parentText" presStyleLbl="node1" presStyleIdx="2" presStyleCnt="4">
        <dgm:presLayoutVars>
          <dgm:chMax val="0"/>
          <dgm:bulletEnabled val="1"/>
        </dgm:presLayoutVars>
      </dgm:prSet>
      <dgm:spPr/>
    </dgm:pt>
    <dgm:pt modelId="{9558197D-C947-441B-96F3-4BDA5D7B462E}" type="pres">
      <dgm:prSet presAssocID="{ABE424D4-69E6-498D-8D33-EB660FAFA051}" presName="spacer" presStyleCnt="0"/>
      <dgm:spPr/>
    </dgm:pt>
    <dgm:pt modelId="{2F74D9E2-D104-47FD-9169-645C9BA95FCD}" type="pres">
      <dgm:prSet presAssocID="{CCF1151F-0402-4C4A-8341-673B064064BE}" presName="parentText" presStyleLbl="node1" presStyleIdx="3" presStyleCnt="4">
        <dgm:presLayoutVars>
          <dgm:chMax val="0"/>
          <dgm:bulletEnabled val="1"/>
        </dgm:presLayoutVars>
      </dgm:prSet>
      <dgm:spPr/>
    </dgm:pt>
  </dgm:ptLst>
  <dgm:cxnLst>
    <dgm:cxn modelId="{564F8403-585D-4660-B9DD-CAF03BBDEF79}" type="presOf" srcId="{BC4E046B-463E-429A-8408-C842AAF1978B}" destId="{33307CC3-2E31-4034-8752-9843881FE9D1}" srcOrd="0" destOrd="0" presId="urn:microsoft.com/office/officeart/2005/8/layout/vList2"/>
    <dgm:cxn modelId="{47304E06-6533-4431-84E6-FAA173F9EC79}" srcId="{C1F456D1-EF9E-4D4B-B4BE-AA64B7B8F746}" destId="{CCF1151F-0402-4C4A-8341-673B064064BE}" srcOrd="3" destOrd="0" parTransId="{74B7CD09-8865-4A53-BA0C-41EB9E98C647}" sibTransId="{4EE8E5C1-6451-4E51-B99C-7B4845D54680}"/>
    <dgm:cxn modelId="{1F83D21D-A482-49BA-AD60-8F51B1AF9AA2}" type="presOf" srcId="{CCF1151F-0402-4C4A-8341-673B064064BE}" destId="{2F74D9E2-D104-47FD-9169-645C9BA95FCD}" srcOrd="0" destOrd="0" presId="urn:microsoft.com/office/officeart/2005/8/layout/vList2"/>
    <dgm:cxn modelId="{795F6D6D-2394-43E7-9A42-BEF5A78EFC78}" srcId="{C1F456D1-EF9E-4D4B-B4BE-AA64B7B8F746}" destId="{5645F1FE-107F-4BA8-B98D-004988DFC047}" srcOrd="1" destOrd="0" parTransId="{FB4419A1-6058-4ABF-92F6-46A4F702468D}" sibTransId="{333C97A9-C793-488F-B080-19848C4380AE}"/>
    <dgm:cxn modelId="{4B15126E-0D08-4C82-AD1E-C90CB214E323}" srcId="{C1F456D1-EF9E-4D4B-B4BE-AA64B7B8F746}" destId="{BC4E046B-463E-429A-8408-C842AAF1978B}" srcOrd="0" destOrd="0" parTransId="{87EDFFB3-932F-4522-BD60-5A8CB97BF997}" sibTransId="{4544CF30-3A1D-44EA-89F6-275841AC2818}"/>
    <dgm:cxn modelId="{027F2795-3635-4F14-A34D-5C8049A069A8}" srcId="{C1F456D1-EF9E-4D4B-B4BE-AA64B7B8F746}" destId="{2E2342CE-CFB8-4CDA-B23C-3A1835A91236}" srcOrd="2" destOrd="0" parTransId="{BE853C29-1698-4928-93FE-0CC2065A784C}" sibTransId="{ABE424D4-69E6-498D-8D33-EB660FAFA051}"/>
    <dgm:cxn modelId="{D6C04FBF-C32A-456C-87B1-674A5094BF2B}" type="presOf" srcId="{5645F1FE-107F-4BA8-B98D-004988DFC047}" destId="{18961E6E-14BD-472C-A7E5-FDA440420E4D}" srcOrd="0" destOrd="0" presId="urn:microsoft.com/office/officeart/2005/8/layout/vList2"/>
    <dgm:cxn modelId="{F418C5F3-85A2-464C-B16D-EBAEDA082CA2}" type="presOf" srcId="{2E2342CE-CFB8-4CDA-B23C-3A1835A91236}" destId="{A1D50CDE-A487-4C73-B250-97A0A7AB7CD8}" srcOrd="0" destOrd="0" presId="urn:microsoft.com/office/officeart/2005/8/layout/vList2"/>
    <dgm:cxn modelId="{781A0CFA-32F7-44E1-8966-23AE7F1F9B25}" type="presOf" srcId="{C1F456D1-EF9E-4D4B-B4BE-AA64B7B8F746}" destId="{9AE71374-4DC9-42AF-9C12-055D4DA99481}" srcOrd="0" destOrd="0" presId="urn:microsoft.com/office/officeart/2005/8/layout/vList2"/>
    <dgm:cxn modelId="{D094CA72-1447-4951-A4A4-A017515264B6}" type="presParOf" srcId="{9AE71374-4DC9-42AF-9C12-055D4DA99481}" destId="{33307CC3-2E31-4034-8752-9843881FE9D1}" srcOrd="0" destOrd="0" presId="urn:microsoft.com/office/officeart/2005/8/layout/vList2"/>
    <dgm:cxn modelId="{F44FF3C1-B4B5-47C0-8C62-0D9AA8A9F130}" type="presParOf" srcId="{9AE71374-4DC9-42AF-9C12-055D4DA99481}" destId="{D42C6F62-2DC8-4428-A259-CEEF8BC6CF32}" srcOrd="1" destOrd="0" presId="urn:microsoft.com/office/officeart/2005/8/layout/vList2"/>
    <dgm:cxn modelId="{BB222784-B25B-4855-A6C0-7F03BFB27076}" type="presParOf" srcId="{9AE71374-4DC9-42AF-9C12-055D4DA99481}" destId="{18961E6E-14BD-472C-A7E5-FDA440420E4D}" srcOrd="2" destOrd="0" presId="urn:microsoft.com/office/officeart/2005/8/layout/vList2"/>
    <dgm:cxn modelId="{799339CB-6048-4706-8FEB-FC9EDAAE27A8}" type="presParOf" srcId="{9AE71374-4DC9-42AF-9C12-055D4DA99481}" destId="{CA4A3A19-5100-45E9-8B2A-DE2516BBCEC3}" srcOrd="3" destOrd="0" presId="urn:microsoft.com/office/officeart/2005/8/layout/vList2"/>
    <dgm:cxn modelId="{DF0A545D-B394-408A-804C-8CA356EFDFC4}" type="presParOf" srcId="{9AE71374-4DC9-42AF-9C12-055D4DA99481}" destId="{A1D50CDE-A487-4C73-B250-97A0A7AB7CD8}" srcOrd="4" destOrd="0" presId="urn:microsoft.com/office/officeart/2005/8/layout/vList2"/>
    <dgm:cxn modelId="{8D3FC27C-2AE8-4879-B1BF-EAB6986F3330}" type="presParOf" srcId="{9AE71374-4DC9-42AF-9C12-055D4DA99481}" destId="{9558197D-C947-441B-96F3-4BDA5D7B462E}" srcOrd="5" destOrd="0" presId="urn:microsoft.com/office/officeart/2005/8/layout/vList2"/>
    <dgm:cxn modelId="{727E2D9F-B7E6-4E0E-85A9-B17481075FC6}" type="presParOf" srcId="{9AE71374-4DC9-42AF-9C12-055D4DA99481}" destId="{2F74D9E2-D104-47FD-9169-645C9BA95FC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7C3B0B-DFDB-4469-80DD-29D36B2B0D62}"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81AE4BC4-CAF5-4E70-9AC8-03FD01534327}">
      <dgm:prSet/>
      <dgm:spPr/>
      <dgm:t>
        <a:bodyPr/>
        <a:lstStyle/>
        <a:p>
          <a:r>
            <a:rPr lang="fr-FR"/>
            <a:t>Créer un compte Slack (vous aurez besoin d’une adresse de messagerie)</a:t>
          </a:r>
          <a:endParaRPr lang="en-US"/>
        </a:p>
      </dgm:t>
    </dgm:pt>
    <dgm:pt modelId="{502165E0-DDFC-43B2-862B-1B9AF20DF35A}" type="parTrans" cxnId="{C90BE064-34A0-497C-B7CE-22B4D6189EC4}">
      <dgm:prSet/>
      <dgm:spPr/>
      <dgm:t>
        <a:bodyPr/>
        <a:lstStyle/>
        <a:p>
          <a:endParaRPr lang="en-US"/>
        </a:p>
      </dgm:t>
    </dgm:pt>
    <dgm:pt modelId="{32C50E0C-AB30-43B0-8888-EF6A1B2A8517}" type="sibTrans" cxnId="{C90BE064-34A0-497C-B7CE-22B4D6189EC4}">
      <dgm:prSet/>
      <dgm:spPr/>
      <dgm:t>
        <a:bodyPr/>
        <a:lstStyle/>
        <a:p>
          <a:endParaRPr lang="en-US"/>
        </a:p>
      </dgm:t>
    </dgm:pt>
    <dgm:pt modelId="{D4E1156A-E22B-4A44-8E69-7448CFEFF72F}">
      <dgm:prSet/>
      <dgm:spPr/>
      <dgm:t>
        <a:bodyPr/>
        <a:lstStyle/>
        <a:p>
          <a:r>
            <a:rPr lang="fr-FR"/>
            <a:t>Créer un espace de travail depuis (</a:t>
          </a:r>
          <a:r>
            <a:rPr lang="fr-FR">
              <a:hlinkClick xmlns:r="http://schemas.openxmlformats.org/officeDocument/2006/relationships" r:id="rId1"/>
            </a:rPr>
            <a:t>https://slack.com/intl/fr-fr</a:t>
          </a:r>
          <a:r>
            <a:rPr lang="fr-FR"/>
            <a:t>) </a:t>
          </a:r>
          <a:endParaRPr lang="en-US"/>
        </a:p>
      </dgm:t>
    </dgm:pt>
    <dgm:pt modelId="{C146D24D-A8D4-4B34-BD40-8AB7147691D1}" type="parTrans" cxnId="{F722BAB0-44E6-4CDE-A291-8CF76B6937D3}">
      <dgm:prSet/>
      <dgm:spPr/>
      <dgm:t>
        <a:bodyPr/>
        <a:lstStyle/>
        <a:p>
          <a:endParaRPr lang="en-US"/>
        </a:p>
      </dgm:t>
    </dgm:pt>
    <dgm:pt modelId="{67C7E50E-BD1E-4E87-8C57-A638F59293B9}" type="sibTrans" cxnId="{F722BAB0-44E6-4CDE-A291-8CF76B6937D3}">
      <dgm:prSet/>
      <dgm:spPr/>
      <dgm:t>
        <a:bodyPr/>
        <a:lstStyle/>
        <a:p>
          <a:endParaRPr lang="en-US"/>
        </a:p>
      </dgm:t>
    </dgm:pt>
    <dgm:pt modelId="{DE83DCB2-BB2F-4EE0-9EB6-9C44DD2960CD}">
      <dgm:prSet/>
      <dgm:spPr/>
      <dgm:t>
        <a:bodyPr/>
        <a:lstStyle/>
        <a:p>
          <a:r>
            <a:rPr lang="fr-FR"/>
            <a:t>Allez sur la console Slack pour créer une application qui va supporter votre bot (</a:t>
          </a:r>
          <a:r>
            <a:rPr lang="fr-FR">
              <a:hlinkClick xmlns:r="http://schemas.openxmlformats.org/officeDocument/2006/relationships" r:id="rId2"/>
            </a:rPr>
            <a:t>https://api.slack.com</a:t>
          </a:r>
          <a:r>
            <a:rPr lang="fr-FR"/>
            <a:t>) </a:t>
          </a:r>
          <a:endParaRPr lang="en-US"/>
        </a:p>
      </dgm:t>
    </dgm:pt>
    <dgm:pt modelId="{27331939-2C0B-4EDA-A390-391C30FE1963}" type="parTrans" cxnId="{420257C5-47B2-4B13-B030-32D1FF0579DB}">
      <dgm:prSet/>
      <dgm:spPr/>
      <dgm:t>
        <a:bodyPr/>
        <a:lstStyle/>
        <a:p>
          <a:endParaRPr lang="en-US"/>
        </a:p>
      </dgm:t>
    </dgm:pt>
    <dgm:pt modelId="{5BE21EA8-01F4-4D29-8965-80AAF461550B}" type="sibTrans" cxnId="{420257C5-47B2-4B13-B030-32D1FF0579DB}">
      <dgm:prSet/>
      <dgm:spPr/>
      <dgm:t>
        <a:bodyPr/>
        <a:lstStyle/>
        <a:p>
          <a:endParaRPr lang="en-US"/>
        </a:p>
      </dgm:t>
    </dgm:pt>
    <dgm:pt modelId="{62C2C7F4-66E4-411B-8713-10145088E9A0}">
      <dgm:prSet/>
      <dgm:spPr/>
      <dgm:t>
        <a:bodyPr/>
        <a:lstStyle/>
        <a:p>
          <a:r>
            <a:rPr lang="fr-FR"/>
            <a:t>Ajouter un bot User</a:t>
          </a:r>
          <a:endParaRPr lang="en-US"/>
        </a:p>
      </dgm:t>
    </dgm:pt>
    <dgm:pt modelId="{7E0257A3-2A4B-4750-9A03-6BBD29A529FE}" type="parTrans" cxnId="{1610DD12-92A5-458F-9084-62972BAEFC42}">
      <dgm:prSet/>
      <dgm:spPr/>
      <dgm:t>
        <a:bodyPr/>
        <a:lstStyle/>
        <a:p>
          <a:endParaRPr lang="en-US"/>
        </a:p>
      </dgm:t>
    </dgm:pt>
    <dgm:pt modelId="{E19DE522-102C-41C6-9F5D-42AB814A87F7}" type="sibTrans" cxnId="{1610DD12-92A5-458F-9084-62972BAEFC42}">
      <dgm:prSet/>
      <dgm:spPr/>
      <dgm:t>
        <a:bodyPr/>
        <a:lstStyle/>
        <a:p>
          <a:endParaRPr lang="en-US"/>
        </a:p>
      </dgm:t>
    </dgm:pt>
    <dgm:pt modelId="{05361E85-2B7D-4AA1-BE27-9ECC653D45AF}">
      <dgm:prSet/>
      <dgm:spPr/>
      <dgm:t>
        <a:bodyPr/>
        <a:lstStyle/>
        <a:p>
          <a:r>
            <a:rPr lang="fr-FR"/>
            <a:t>Déclarer Slack auprès de DialogFlow</a:t>
          </a:r>
          <a:endParaRPr lang="en-US"/>
        </a:p>
      </dgm:t>
    </dgm:pt>
    <dgm:pt modelId="{4E6DABFB-20DF-4401-A02E-32CE5012BDA1}" type="parTrans" cxnId="{901262FD-B520-47FB-B863-D3E5BD59EE9B}">
      <dgm:prSet/>
      <dgm:spPr/>
      <dgm:t>
        <a:bodyPr/>
        <a:lstStyle/>
        <a:p>
          <a:endParaRPr lang="en-US"/>
        </a:p>
      </dgm:t>
    </dgm:pt>
    <dgm:pt modelId="{CB76210E-BF0F-41F6-BCAF-8DE46449A3F7}" type="sibTrans" cxnId="{901262FD-B520-47FB-B863-D3E5BD59EE9B}">
      <dgm:prSet/>
      <dgm:spPr/>
      <dgm:t>
        <a:bodyPr/>
        <a:lstStyle/>
        <a:p>
          <a:endParaRPr lang="en-US"/>
        </a:p>
      </dgm:t>
    </dgm:pt>
    <dgm:pt modelId="{E40B7425-9FD8-4C64-BD16-62C41A0BFC3B}">
      <dgm:prSet/>
      <dgm:spPr/>
      <dgm:t>
        <a:bodyPr/>
        <a:lstStyle/>
        <a:p>
          <a:r>
            <a:rPr lang="fr-FR"/>
            <a:t>Déclarer DialogFlow auprès de Slack</a:t>
          </a:r>
          <a:endParaRPr lang="en-US"/>
        </a:p>
      </dgm:t>
    </dgm:pt>
    <dgm:pt modelId="{6C7DE999-8755-4C02-99AD-6407875C0A2D}" type="parTrans" cxnId="{676564C6-89D4-4F79-A337-7AC988AC098E}">
      <dgm:prSet/>
      <dgm:spPr/>
      <dgm:t>
        <a:bodyPr/>
        <a:lstStyle/>
        <a:p>
          <a:endParaRPr lang="en-US"/>
        </a:p>
      </dgm:t>
    </dgm:pt>
    <dgm:pt modelId="{4CF17413-06D9-43D5-B14B-9A7717B9FB78}" type="sibTrans" cxnId="{676564C6-89D4-4F79-A337-7AC988AC098E}">
      <dgm:prSet/>
      <dgm:spPr/>
      <dgm:t>
        <a:bodyPr/>
        <a:lstStyle/>
        <a:p>
          <a:endParaRPr lang="en-US"/>
        </a:p>
      </dgm:t>
    </dgm:pt>
    <dgm:pt modelId="{9E753C28-CEAC-492F-8AB1-E05F347B6F1E}">
      <dgm:prSet/>
      <dgm:spPr/>
      <dgm:t>
        <a:bodyPr/>
        <a:lstStyle/>
        <a:p>
          <a:r>
            <a:rPr lang="fr-FR" dirty="0"/>
            <a:t>Paramétrer les évènements de messagerie reconnus et traités par l’application</a:t>
          </a:r>
          <a:endParaRPr lang="en-US" dirty="0"/>
        </a:p>
      </dgm:t>
    </dgm:pt>
    <dgm:pt modelId="{B9FBD53E-C973-40E4-9A67-34212FF8BE44}" type="parTrans" cxnId="{A3491567-AF0B-43C2-B2D6-D63508F002B8}">
      <dgm:prSet/>
      <dgm:spPr/>
      <dgm:t>
        <a:bodyPr/>
        <a:lstStyle/>
        <a:p>
          <a:endParaRPr lang="en-US"/>
        </a:p>
      </dgm:t>
    </dgm:pt>
    <dgm:pt modelId="{C0515E2D-541A-44C5-B478-20869A832B36}" type="sibTrans" cxnId="{A3491567-AF0B-43C2-B2D6-D63508F002B8}">
      <dgm:prSet/>
      <dgm:spPr/>
      <dgm:t>
        <a:bodyPr/>
        <a:lstStyle/>
        <a:p>
          <a:endParaRPr lang="en-US"/>
        </a:p>
      </dgm:t>
    </dgm:pt>
    <dgm:pt modelId="{9A0417DA-3028-4ABC-BF08-25D345BD226C}" type="pres">
      <dgm:prSet presAssocID="{9C7C3B0B-DFDB-4469-80DD-29D36B2B0D62}" presName="Name0" presStyleCnt="0">
        <dgm:presLayoutVars>
          <dgm:dir/>
          <dgm:resizeHandles val="exact"/>
        </dgm:presLayoutVars>
      </dgm:prSet>
      <dgm:spPr/>
    </dgm:pt>
    <dgm:pt modelId="{F8461DFF-15CA-4EF6-B15A-11E53A017486}" type="pres">
      <dgm:prSet presAssocID="{81AE4BC4-CAF5-4E70-9AC8-03FD01534327}" presName="node" presStyleLbl="node1" presStyleIdx="0" presStyleCnt="7">
        <dgm:presLayoutVars>
          <dgm:bulletEnabled val="1"/>
        </dgm:presLayoutVars>
      </dgm:prSet>
      <dgm:spPr/>
    </dgm:pt>
    <dgm:pt modelId="{4E172330-3880-4B9D-95CB-380867B47904}" type="pres">
      <dgm:prSet presAssocID="{32C50E0C-AB30-43B0-8888-EF6A1B2A8517}" presName="sibTrans" presStyleLbl="sibTrans1D1" presStyleIdx="0" presStyleCnt="6"/>
      <dgm:spPr/>
    </dgm:pt>
    <dgm:pt modelId="{7C89DF3D-ECCD-4A2B-B0F2-2EF531900A80}" type="pres">
      <dgm:prSet presAssocID="{32C50E0C-AB30-43B0-8888-EF6A1B2A8517}" presName="connectorText" presStyleLbl="sibTrans1D1" presStyleIdx="0" presStyleCnt="6"/>
      <dgm:spPr/>
    </dgm:pt>
    <dgm:pt modelId="{9E9ED85D-5FC0-4A79-92D8-40242297A5EB}" type="pres">
      <dgm:prSet presAssocID="{D4E1156A-E22B-4A44-8E69-7448CFEFF72F}" presName="node" presStyleLbl="node1" presStyleIdx="1" presStyleCnt="7">
        <dgm:presLayoutVars>
          <dgm:bulletEnabled val="1"/>
        </dgm:presLayoutVars>
      </dgm:prSet>
      <dgm:spPr/>
    </dgm:pt>
    <dgm:pt modelId="{6D2F5696-D65B-4247-BF2A-D6E42DD621EC}" type="pres">
      <dgm:prSet presAssocID="{67C7E50E-BD1E-4E87-8C57-A638F59293B9}" presName="sibTrans" presStyleLbl="sibTrans1D1" presStyleIdx="1" presStyleCnt="6"/>
      <dgm:spPr/>
    </dgm:pt>
    <dgm:pt modelId="{3B545B16-F4D6-406C-96AA-750F772E1A87}" type="pres">
      <dgm:prSet presAssocID="{67C7E50E-BD1E-4E87-8C57-A638F59293B9}" presName="connectorText" presStyleLbl="sibTrans1D1" presStyleIdx="1" presStyleCnt="6"/>
      <dgm:spPr/>
    </dgm:pt>
    <dgm:pt modelId="{8E5E4483-1D9A-448A-872F-406F6B37C66E}" type="pres">
      <dgm:prSet presAssocID="{DE83DCB2-BB2F-4EE0-9EB6-9C44DD2960CD}" presName="node" presStyleLbl="node1" presStyleIdx="2" presStyleCnt="7">
        <dgm:presLayoutVars>
          <dgm:bulletEnabled val="1"/>
        </dgm:presLayoutVars>
      </dgm:prSet>
      <dgm:spPr/>
    </dgm:pt>
    <dgm:pt modelId="{5D847EDC-3E96-4BD3-B17D-F68D194FB44C}" type="pres">
      <dgm:prSet presAssocID="{5BE21EA8-01F4-4D29-8965-80AAF461550B}" presName="sibTrans" presStyleLbl="sibTrans1D1" presStyleIdx="2" presStyleCnt="6"/>
      <dgm:spPr/>
    </dgm:pt>
    <dgm:pt modelId="{C5FD085D-D81E-4B79-B626-5CE440312AAB}" type="pres">
      <dgm:prSet presAssocID="{5BE21EA8-01F4-4D29-8965-80AAF461550B}" presName="connectorText" presStyleLbl="sibTrans1D1" presStyleIdx="2" presStyleCnt="6"/>
      <dgm:spPr/>
    </dgm:pt>
    <dgm:pt modelId="{2FA0EA3A-31DE-4872-8EF8-D60CE9E0ECCF}" type="pres">
      <dgm:prSet presAssocID="{62C2C7F4-66E4-411B-8713-10145088E9A0}" presName="node" presStyleLbl="node1" presStyleIdx="3" presStyleCnt="7">
        <dgm:presLayoutVars>
          <dgm:bulletEnabled val="1"/>
        </dgm:presLayoutVars>
      </dgm:prSet>
      <dgm:spPr/>
    </dgm:pt>
    <dgm:pt modelId="{C09C2A25-95C8-4482-A513-DE3F95C726D1}" type="pres">
      <dgm:prSet presAssocID="{E19DE522-102C-41C6-9F5D-42AB814A87F7}" presName="sibTrans" presStyleLbl="sibTrans1D1" presStyleIdx="3" presStyleCnt="6"/>
      <dgm:spPr/>
    </dgm:pt>
    <dgm:pt modelId="{B40FFD09-72D4-427D-8718-71BB8F97F21E}" type="pres">
      <dgm:prSet presAssocID="{E19DE522-102C-41C6-9F5D-42AB814A87F7}" presName="connectorText" presStyleLbl="sibTrans1D1" presStyleIdx="3" presStyleCnt="6"/>
      <dgm:spPr/>
    </dgm:pt>
    <dgm:pt modelId="{95DCEFB8-6ECC-431E-9A3C-7B425F16769D}" type="pres">
      <dgm:prSet presAssocID="{05361E85-2B7D-4AA1-BE27-9ECC653D45AF}" presName="node" presStyleLbl="node1" presStyleIdx="4" presStyleCnt="7">
        <dgm:presLayoutVars>
          <dgm:bulletEnabled val="1"/>
        </dgm:presLayoutVars>
      </dgm:prSet>
      <dgm:spPr/>
    </dgm:pt>
    <dgm:pt modelId="{3820226C-5D0F-4B36-94B5-D6FC7F5973ED}" type="pres">
      <dgm:prSet presAssocID="{CB76210E-BF0F-41F6-BCAF-8DE46449A3F7}" presName="sibTrans" presStyleLbl="sibTrans1D1" presStyleIdx="4" presStyleCnt="6"/>
      <dgm:spPr/>
    </dgm:pt>
    <dgm:pt modelId="{3CB06EE0-BE7B-4968-A66B-5B631483FB02}" type="pres">
      <dgm:prSet presAssocID="{CB76210E-BF0F-41F6-BCAF-8DE46449A3F7}" presName="connectorText" presStyleLbl="sibTrans1D1" presStyleIdx="4" presStyleCnt="6"/>
      <dgm:spPr/>
    </dgm:pt>
    <dgm:pt modelId="{87D7DEB1-FA3B-4E3B-B4F6-5A8FE5A64F7C}" type="pres">
      <dgm:prSet presAssocID="{E40B7425-9FD8-4C64-BD16-62C41A0BFC3B}" presName="node" presStyleLbl="node1" presStyleIdx="5" presStyleCnt="7">
        <dgm:presLayoutVars>
          <dgm:bulletEnabled val="1"/>
        </dgm:presLayoutVars>
      </dgm:prSet>
      <dgm:spPr/>
    </dgm:pt>
    <dgm:pt modelId="{73687E8E-10B1-40B8-93C2-70E07473CC0F}" type="pres">
      <dgm:prSet presAssocID="{4CF17413-06D9-43D5-B14B-9A7717B9FB78}" presName="sibTrans" presStyleLbl="sibTrans1D1" presStyleIdx="5" presStyleCnt="6"/>
      <dgm:spPr/>
    </dgm:pt>
    <dgm:pt modelId="{56EFB177-EB1F-4407-8EF5-085A02C55CEA}" type="pres">
      <dgm:prSet presAssocID="{4CF17413-06D9-43D5-B14B-9A7717B9FB78}" presName="connectorText" presStyleLbl="sibTrans1D1" presStyleIdx="5" presStyleCnt="6"/>
      <dgm:spPr/>
    </dgm:pt>
    <dgm:pt modelId="{2782BB61-DD53-4A00-B0B3-47E9E2D4A604}" type="pres">
      <dgm:prSet presAssocID="{9E753C28-CEAC-492F-8AB1-E05F347B6F1E}" presName="node" presStyleLbl="node1" presStyleIdx="6" presStyleCnt="7">
        <dgm:presLayoutVars>
          <dgm:bulletEnabled val="1"/>
        </dgm:presLayoutVars>
      </dgm:prSet>
      <dgm:spPr/>
    </dgm:pt>
  </dgm:ptLst>
  <dgm:cxnLst>
    <dgm:cxn modelId="{234F9808-5D0A-482A-B77B-D518555F833B}" type="presOf" srcId="{4CF17413-06D9-43D5-B14B-9A7717B9FB78}" destId="{73687E8E-10B1-40B8-93C2-70E07473CC0F}" srcOrd="0" destOrd="0" presId="urn:microsoft.com/office/officeart/2016/7/layout/RepeatingBendingProcessNew"/>
    <dgm:cxn modelId="{1610DD12-92A5-458F-9084-62972BAEFC42}" srcId="{9C7C3B0B-DFDB-4469-80DD-29D36B2B0D62}" destId="{62C2C7F4-66E4-411B-8713-10145088E9A0}" srcOrd="3" destOrd="0" parTransId="{7E0257A3-2A4B-4750-9A03-6BBD29A529FE}" sibTransId="{E19DE522-102C-41C6-9F5D-42AB814A87F7}"/>
    <dgm:cxn modelId="{7C6FA414-C128-4313-9983-460476853008}" type="presOf" srcId="{E40B7425-9FD8-4C64-BD16-62C41A0BFC3B}" destId="{87D7DEB1-FA3B-4E3B-B4F6-5A8FE5A64F7C}" srcOrd="0" destOrd="0" presId="urn:microsoft.com/office/officeart/2016/7/layout/RepeatingBendingProcessNew"/>
    <dgm:cxn modelId="{49E53D26-24B1-4C3C-9341-DFF87F26BCDA}" type="presOf" srcId="{DE83DCB2-BB2F-4EE0-9EB6-9C44DD2960CD}" destId="{8E5E4483-1D9A-448A-872F-406F6B37C66E}" srcOrd="0" destOrd="0" presId="urn:microsoft.com/office/officeart/2016/7/layout/RepeatingBendingProcessNew"/>
    <dgm:cxn modelId="{267E9236-01D5-4D0F-A147-A404D7351B90}" type="presOf" srcId="{9E753C28-CEAC-492F-8AB1-E05F347B6F1E}" destId="{2782BB61-DD53-4A00-B0B3-47E9E2D4A604}" srcOrd="0" destOrd="0" presId="urn:microsoft.com/office/officeart/2016/7/layout/RepeatingBendingProcessNew"/>
    <dgm:cxn modelId="{A38C2D41-C767-44CF-9CAD-BED27A377371}" type="presOf" srcId="{5BE21EA8-01F4-4D29-8965-80AAF461550B}" destId="{C5FD085D-D81E-4B79-B626-5CE440312AAB}" srcOrd="1" destOrd="0" presId="urn:microsoft.com/office/officeart/2016/7/layout/RepeatingBendingProcessNew"/>
    <dgm:cxn modelId="{87085064-7CE9-45DD-89BE-D03F5DF824BD}" type="presOf" srcId="{5BE21EA8-01F4-4D29-8965-80AAF461550B}" destId="{5D847EDC-3E96-4BD3-B17D-F68D194FB44C}" srcOrd="0" destOrd="0" presId="urn:microsoft.com/office/officeart/2016/7/layout/RepeatingBendingProcessNew"/>
    <dgm:cxn modelId="{C90BE064-34A0-497C-B7CE-22B4D6189EC4}" srcId="{9C7C3B0B-DFDB-4469-80DD-29D36B2B0D62}" destId="{81AE4BC4-CAF5-4E70-9AC8-03FD01534327}" srcOrd="0" destOrd="0" parTransId="{502165E0-DDFC-43B2-862B-1B9AF20DF35A}" sibTransId="{32C50E0C-AB30-43B0-8888-EF6A1B2A8517}"/>
    <dgm:cxn modelId="{A3491567-AF0B-43C2-B2D6-D63508F002B8}" srcId="{9C7C3B0B-DFDB-4469-80DD-29D36B2B0D62}" destId="{9E753C28-CEAC-492F-8AB1-E05F347B6F1E}" srcOrd="6" destOrd="0" parTransId="{B9FBD53E-C973-40E4-9A67-34212FF8BE44}" sibTransId="{C0515E2D-541A-44C5-B478-20869A832B36}"/>
    <dgm:cxn modelId="{19810053-EDF5-4816-BC3E-59158FCF315A}" type="presOf" srcId="{E19DE522-102C-41C6-9F5D-42AB814A87F7}" destId="{B40FFD09-72D4-427D-8718-71BB8F97F21E}" srcOrd="1" destOrd="0" presId="urn:microsoft.com/office/officeart/2016/7/layout/RepeatingBendingProcessNew"/>
    <dgm:cxn modelId="{507ABC56-A2B5-400F-9E76-3C89CF6F8890}" type="presOf" srcId="{9C7C3B0B-DFDB-4469-80DD-29D36B2B0D62}" destId="{9A0417DA-3028-4ABC-BF08-25D345BD226C}" srcOrd="0" destOrd="0" presId="urn:microsoft.com/office/officeart/2016/7/layout/RepeatingBendingProcessNew"/>
    <dgm:cxn modelId="{9B368C57-80DA-4F3C-B655-271A84006EB9}" type="presOf" srcId="{CB76210E-BF0F-41F6-BCAF-8DE46449A3F7}" destId="{3820226C-5D0F-4B36-94B5-D6FC7F5973ED}" srcOrd="0" destOrd="0" presId="urn:microsoft.com/office/officeart/2016/7/layout/RepeatingBendingProcessNew"/>
    <dgm:cxn modelId="{DEB7C77A-979A-4E50-A88D-0AF8CEB34876}" type="presOf" srcId="{E19DE522-102C-41C6-9F5D-42AB814A87F7}" destId="{C09C2A25-95C8-4482-A513-DE3F95C726D1}" srcOrd="0" destOrd="0" presId="urn:microsoft.com/office/officeart/2016/7/layout/RepeatingBendingProcessNew"/>
    <dgm:cxn modelId="{2270107C-6EE0-484E-B9B7-21FF617E4199}" type="presOf" srcId="{81AE4BC4-CAF5-4E70-9AC8-03FD01534327}" destId="{F8461DFF-15CA-4EF6-B15A-11E53A017486}" srcOrd="0" destOrd="0" presId="urn:microsoft.com/office/officeart/2016/7/layout/RepeatingBendingProcessNew"/>
    <dgm:cxn modelId="{61A6F386-E7AE-4794-AA41-8DBB24E93507}" type="presOf" srcId="{67C7E50E-BD1E-4E87-8C57-A638F59293B9}" destId="{6D2F5696-D65B-4247-BF2A-D6E42DD621EC}" srcOrd="0" destOrd="0" presId="urn:microsoft.com/office/officeart/2016/7/layout/RepeatingBendingProcessNew"/>
    <dgm:cxn modelId="{29DE2890-B4C6-472B-B158-FAC7308F017E}" type="presOf" srcId="{05361E85-2B7D-4AA1-BE27-9ECC653D45AF}" destId="{95DCEFB8-6ECC-431E-9A3C-7B425F16769D}" srcOrd="0" destOrd="0" presId="urn:microsoft.com/office/officeart/2016/7/layout/RepeatingBendingProcessNew"/>
    <dgm:cxn modelId="{96713C9B-FE25-4319-A127-C37D3C3D3851}" type="presOf" srcId="{32C50E0C-AB30-43B0-8888-EF6A1B2A8517}" destId="{4E172330-3880-4B9D-95CB-380867B47904}" srcOrd="0" destOrd="0" presId="urn:microsoft.com/office/officeart/2016/7/layout/RepeatingBendingProcessNew"/>
    <dgm:cxn modelId="{B44D89AB-F8AD-4454-8C0D-113457937C66}" type="presOf" srcId="{67C7E50E-BD1E-4E87-8C57-A638F59293B9}" destId="{3B545B16-F4D6-406C-96AA-750F772E1A87}" srcOrd="1" destOrd="0" presId="urn:microsoft.com/office/officeart/2016/7/layout/RepeatingBendingProcessNew"/>
    <dgm:cxn modelId="{1402FDAE-DD49-4161-B48A-BB3757E344FE}" type="presOf" srcId="{CB76210E-BF0F-41F6-BCAF-8DE46449A3F7}" destId="{3CB06EE0-BE7B-4968-A66B-5B631483FB02}" srcOrd="1" destOrd="0" presId="urn:microsoft.com/office/officeart/2016/7/layout/RepeatingBendingProcessNew"/>
    <dgm:cxn modelId="{F722BAB0-44E6-4CDE-A291-8CF76B6937D3}" srcId="{9C7C3B0B-DFDB-4469-80DD-29D36B2B0D62}" destId="{D4E1156A-E22B-4A44-8E69-7448CFEFF72F}" srcOrd="1" destOrd="0" parTransId="{C146D24D-A8D4-4B34-BD40-8AB7147691D1}" sibTransId="{67C7E50E-BD1E-4E87-8C57-A638F59293B9}"/>
    <dgm:cxn modelId="{420257C5-47B2-4B13-B030-32D1FF0579DB}" srcId="{9C7C3B0B-DFDB-4469-80DD-29D36B2B0D62}" destId="{DE83DCB2-BB2F-4EE0-9EB6-9C44DD2960CD}" srcOrd="2" destOrd="0" parTransId="{27331939-2C0B-4EDA-A390-391C30FE1963}" sibTransId="{5BE21EA8-01F4-4D29-8965-80AAF461550B}"/>
    <dgm:cxn modelId="{676564C6-89D4-4F79-A337-7AC988AC098E}" srcId="{9C7C3B0B-DFDB-4469-80DD-29D36B2B0D62}" destId="{E40B7425-9FD8-4C64-BD16-62C41A0BFC3B}" srcOrd="5" destOrd="0" parTransId="{6C7DE999-8755-4C02-99AD-6407875C0A2D}" sibTransId="{4CF17413-06D9-43D5-B14B-9A7717B9FB78}"/>
    <dgm:cxn modelId="{43573ECA-DDE8-49DC-890C-7D446A8EDB12}" type="presOf" srcId="{32C50E0C-AB30-43B0-8888-EF6A1B2A8517}" destId="{7C89DF3D-ECCD-4A2B-B0F2-2EF531900A80}" srcOrd="1" destOrd="0" presId="urn:microsoft.com/office/officeart/2016/7/layout/RepeatingBendingProcessNew"/>
    <dgm:cxn modelId="{B7D58DD1-E39C-4559-85F8-71DB24A381A1}" type="presOf" srcId="{62C2C7F4-66E4-411B-8713-10145088E9A0}" destId="{2FA0EA3A-31DE-4872-8EF8-D60CE9E0ECCF}" srcOrd="0" destOrd="0" presId="urn:microsoft.com/office/officeart/2016/7/layout/RepeatingBendingProcessNew"/>
    <dgm:cxn modelId="{40FE33EB-E75D-4701-9B6F-20E54B80D24B}" type="presOf" srcId="{D4E1156A-E22B-4A44-8E69-7448CFEFF72F}" destId="{9E9ED85D-5FC0-4A79-92D8-40242297A5EB}" srcOrd="0" destOrd="0" presId="urn:microsoft.com/office/officeart/2016/7/layout/RepeatingBendingProcessNew"/>
    <dgm:cxn modelId="{0FB7FBFB-0BC5-4911-9270-1D10F9A5A065}" type="presOf" srcId="{4CF17413-06D9-43D5-B14B-9A7717B9FB78}" destId="{56EFB177-EB1F-4407-8EF5-085A02C55CEA}" srcOrd="1" destOrd="0" presId="urn:microsoft.com/office/officeart/2016/7/layout/RepeatingBendingProcessNew"/>
    <dgm:cxn modelId="{901262FD-B520-47FB-B863-D3E5BD59EE9B}" srcId="{9C7C3B0B-DFDB-4469-80DD-29D36B2B0D62}" destId="{05361E85-2B7D-4AA1-BE27-9ECC653D45AF}" srcOrd="4" destOrd="0" parTransId="{4E6DABFB-20DF-4401-A02E-32CE5012BDA1}" sibTransId="{CB76210E-BF0F-41F6-BCAF-8DE46449A3F7}"/>
    <dgm:cxn modelId="{3A81A9B2-136D-45E1-BCF0-F76F7EF8A1BF}" type="presParOf" srcId="{9A0417DA-3028-4ABC-BF08-25D345BD226C}" destId="{F8461DFF-15CA-4EF6-B15A-11E53A017486}" srcOrd="0" destOrd="0" presId="urn:microsoft.com/office/officeart/2016/7/layout/RepeatingBendingProcessNew"/>
    <dgm:cxn modelId="{AFAE0F76-1CD8-42FB-84B5-2883FD61951F}" type="presParOf" srcId="{9A0417DA-3028-4ABC-BF08-25D345BD226C}" destId="{4E172330-3880-4B9D-95CB-380867B47904}" srcOrd="1" destOrd="0" presId="urn:microsoft.com/office/officeart/2016/7/layout/RepeatingBendingProcessNew"/>
    <dgm:cxn modelId="{8811B7E5-8C4B-4DCF-A78E-03C36F4414FA}" type="presParOf" srcId="{4E172330-3880-4B9D-95CB-380867B47904}" destId="{7C89DF3D-ECCD-4A2B-B0F2-2EF531900A80}" srcOrd="0" destOrd="0" presId="urn:microsoft.com/office/officeart/2016/7/layout/RepeatingBendingProcessNew"/>
    <dgm:cxn modelId="{F82860E0-B2BB-4FDB-A3B5-4EFFB20646DD}" type="presParOf" srcId="{9A0417DA-3028-4ABC-BF08-25D345BD226C}" destId="{9E9ED85D-5FC0-4A79-92D8-40242297A5EB}" srcOrd="2" destOrd="0" presId="urn:microsoft.com/office/officeart/2016/7/layout/RepeatingBendingProcessNew"/>
    <dgm:cxn modelId="{70B0C356-B484-41EA-BE28-B98937C04C05}" type="presParOf" srcId="{9A0417DA-3028-4ABC-BF08-25D345BD226C}" destId="{6D2F5696-D65B-4247-BF2A-D6E42DD621EC}" srcOrd="3" destOrd="0" presId="urn:microsoft.com/office/officeart/2016/7/layout/RepeatingBendingProcessNew"/>
    <dgm:cxn modelId="{5BF1C530-6900-46C7-AE42-EAD04A5EF00D}" type="presParOf" srcId="{6D2F5696-D65B-4247-BF2A-D6E42DD621EC}" destId="{3B545B16-F4D6-406C-96AA-750F772E1A87}" srcOrd="0" destOrd="0" presId="urn:microsoft.com/office/officeart/2016/7/layout/RepeatingBendingProcessNew"/>
    <dgm:cxn modelId="{DFF8D575-3314-4BF5-BC87-2506B161CA86}" type="presParOf" srcId="{9A0417DA-3028-4ABC-BF08-25D345BD226C}" destId="{8E5E4483-1D9A-448A-872F-406F6B37C66E}" srcOrd="4" destOrd="0" presId="urn:microsoft.com/office/officeart/2016/7/layout/RepeatingBendingProcessNew"/>
    <dgm:cxn modelId="{1990F327-9B08-43CF-AA4D-D3362A6A62F4}" type="presParOf" srcId="{9A0417DA-3028-4ABC-BF08-25D345BD226C}" destId="{5D847EDC-3E96-4BD3-B17D-F68D194FB44C}" srcOrd="5" destOrd="0" presId="urn:microsoft.com/office/officeart/2016/7/layout/RepeatingBendingProcessNew"/>
    <dgm:cxn modelId="{5B1E9644-973E-4F9B-A55C-0A7360AA930C}" type="presParOf" srcId="{5D847EDC-3E96-4BD3-B17D-F68D194FB44C}" destId="{C5FD085D-D81E-4B79-B626-5CE440312AAB}" srcOrd="0" destOrd="0" presId="urn:microsoft.com/office/officeart/2016/7/layout/RepeatingBendingProcessNew"/>
    <dgm:cxn modelId="{10EF7562-659F-4EB7-BBA5-595F35CD42F6}" type="presParOf" srcId="{9A0417DA-3028-4ABC-BF08-25D345BD226C}" destId="{2FA0EA3A-31DE-4872-8EF8-D60CE9E0ECCF}" srcOrd="6" destOrd="0" presId="urn:microsoft.com/office/officeart/2016/7/layout/RepeatingBendingProcessNew"/>
    <dgm:cxn modelId="{0BE984DE-078E-45B0-9376-8275A9018AB6}" type="presParOf" srcId="{9A0417DA-3028-4ABC-BF08-25D345BD226C}" destId="{C09C2A25-95C8-4482-A513-DE3F95C726D1}" srcOrd="7" destOrd="0" presId="urn:microsoft.com/office/officeart/2016/7/layout/RepeatingBendingProcessNew"/>
    <dgm:cxn modelId="{9D7B3893-FB83-4461-A84A-B0330CE3AE8C}" type="presParOf" srcId="{C09C2A25-95C8-4482-A513-DE3F95C726D1}" destId="{B40FFD09-72D4-427D-8718-71BB8F97F21E}" srcOrd="0" destOrd="0" presId="urn:microsoft.com/office/officeart/2016/7/layout/RepeatingBendingProcessNew"/>
    <dgm:cxn modelId="{0E0D75F6-15C8-4970-8F74-895005FA95AC}" type="presParOf" srcId="{9A0417DA-3028-4ABC-BF08-25D345BD226C}" destId="{95DCEFB8-6ECC-431E-9A3C-7B425F16769D}" srcOrd="8" destOrd="0" presId="urn:microsoft.com/office/officeart/2016/7/layout/RepeatingBendingProcessNew"/>
    <dgm:cxn modelId="{35C728D3-141D-4EDE-A171-68FE5ABD6D7C}" type="presParOf" srcId="{9A0417DA-3028-4ABC-BF08-25D345BD226C}" destId="{3820226C-5D0F-4B36-94B5-D6FC7F5973ED}" srcOrd="9" destOrd="0" presId="urn:microsoft.com/office/officeart/2016/7/layout/RepeatingBendingProcessNew"/>
    <dgm:cxn modelId="{583FE21C-25C5-41AA-B4AB-445F24106A9D}" type="presParOf" srcId="{3820226C-5D0F-4B36-94B5-D6FC7F5973ED}" destId="{3CB06EE0-BE7B-4968-A66B-5B631483FB02}" srcOrd="0" destOrd="0" presId="urn:microsoft.com/office/officeart/2016/7/layout/RepeatingBendingProcessNew"/>
    <dgm:cxn modelId="{690F8044-7815-4A6B-984E-0BA1DD139650}" type="presParOf" srcId="{9A0417DA-3028-4ABC-BF08-25D345BD226C}" destId="{87D7DEB1-FA3B-4E3B-B4F6-5A8FE5A64F7C}" srcOrd="10" destOrd="0" presId="urn:microsoft.com/office/officeart/2016/7/layout/RepeatingBendingProcessNew"/>
    <dgm:cxn modelId="{83475FF0-2CFF-46CF-8D19-6741C6B4F994}" type="presParOf" srcId="{9A0417DA-3028-4ABC-BF08-25D345BD226C}" destId="{73687E8E-10B1-40B8-93C2-70E07473CC0F}" srcOrd="11" destOrd="0" presId="urn:microsoft.com/office/officeart/2016/7/layout/RepeatingBendingProcessNew"/>
    <dgm:cxn modelId="{EE32A5B9-A1AC-4F41-AB5C-920DAEC49E27}" type="presParOf" srcId="{73687E8E-10B1-40B8-93C2-70E07473CC0F}" destId="{56EFB177-EB1F-4407-8EF5-085A02C55CEA}" srcOrd="0" destOrd="0" presId="urn:microsoft.com/office/officeart/2016/7/layout/RepeatingBendingProcessNew"/>
    <dgm:cxn modelId="{287181C5-3897-42C5-BA5B-D53EAEB996A1}" type="presParOf" srcId="{9A0417DA-3028-4ABC-BF08-25D345BD226C}" destId="{2782BB61-DD53-4A00-B0B3-47E9E2D4A604}"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4775EC-D570-42BB-8449-24F76ADB4ACB}" type="doc">
      <dgm:prSet loTypeId="urn:microsoft.com/office/officeart/2005/8/layout/process5" loCatId="process" qsTypeId="urn:microsoft.com/office/officeart/2005/8/quickstyle/simple3" qsCatId="simple" csTypeId="urn:microsoft.com/office/officeart/2005/8/colors/colorful2" csCatId="colorful"/>
      <dgm:spPr/>
      <dgm:t>
        <a:bodyPr/>
        <a:lstStyle/>
        <a:p>
          <a:endParaRPr lang="en-US"/>
        </a:p>
      </dgm:t>
    </dgm:pt>
    <dgm:pt modelId="{C276060B-41ED-40C4-9A7D-B24CB3FD639F}">
      <dgm:prSet/>
      <dgm:spPr/>
      <dgm:t>
        <a:bodyPr/>
        <a:lstStyle/>
        <a:p>
          <a:r>
            <a:rPr lang="fr-FR"/>
            <a:t>L’assistant est limité aux quelques villes saisies dans l’entité Ville</a:t>
          </a:r>
          <a:endParaRPr lang="en-US"/>
        </a:p>
      </dgm:t>
    </dgm:pt>
    <dgm:pt modelId="{8E8E2044-15A3-44FC-949F-F23BCF1D75A8}" type="parTrans" cxnId="{88E82631-44E6-4718-8EBD-5FA8DC2081E6}">
      <dgm:prSet/>
      <dgm:spPr/>
      <dgm:t>
        <a:bodyPr/>
        <a:lstStyle/>
        <a:p>
          <a:endParaRPr lang="en-US"/>
        </a:p>
      </dgm:t>
    </dgm:pt>
    <dgm:pt modelId="{E51858E0-1635-4B59-8514-37F658E98093}" type="sibTrans" cxnId="{88E82631-44E6-4718-8EBD-5FA8DC2081E6}">
      <dgm:prSet/>
      <dgm:spPr/>
      <dgm:t>
        <a:bodyPr/>
        <a:lstStyle/>
        <a:p>
          <a:endParaRPr lang="en-US"/>
        </a:p>
      </dgm:t>
    </dgm:pt>
    <dgm:pt modelId="{D8AA2918-9605-4F6F-88C5-A095B882EE08}">
      <dgm:prSet/>
      <dgm:spPr/>
      <dgm:t>
        <a:bodyPr/>
        <a:lstStyle/>
        <a:p>
          <a:r>
            <a:rPr lang="fr-FR"/>
            <a:t>OpenWeatherMap sait donner la météo pour plus de 200 000 villes</a:t>
          </a:r>
          <a:endParaRPr lang="en-US"/>
        </a:p>
      </dgm:t>
    </dgm:pt>
    <dgm:pt modelId="{E4627C9D-D79F-45BB-B96A-900440CC8C33}" type="parTrans" cxnId="{9FFA7754-99C2-45DF-B4AA-8F461EB0BBDF}">
      <dgm:prSet/>
      <dgm:spPr/>
      <dgm:t>
        <a:bodyPr/>
        <a:lstStyle/>
        <a:p>
          <a:endParaRPr lang="en-US"/>
        </a:p>
      </dgm:t>
    </dgm:pt>
    <dgm:pt modelId="{DE50D14B-B3E8-4172-9EAC-73A9066B345E}" type="sibTrans" cxnId="{9FFA7754-99C2-45DF-B4AA-8F461EB0BBDF}">
      <dgm:prSet/>
      <dgm:spPr/>
      <dgm:t>
        <a:bodyPr/>
        <a:lstStyle/>
        <a:p>
          <a:endParaRPr lang="en-US"/>
        </a:p>
      </dgm:t>
    </dgm:pt>
    <dgm:pt modelId="{1E1CDAAC-9FB3-4E39-B0A7-FDA1461DB64B}">
      <dgm:prSet/>
      <dgm:spPr/>
      <dgm:t>
        <a:bodyPr/>
        <a:lstStyle/>
        <a:p>
          <a:r>
            <a:rPr lang="fr-FR"/>
            <a:t>DialogFlow possède des entités métier pré-entraînées dont l’entité sys.geo-city</a:t>
          </a:r>
          <a:endParaRPr lang="en-US"/>
        </a:p>
      </dgm:t>
    </dgm:pt>
    <dgm:pt modelId="{92196BED-AAD2-4A0A-8ACD-81590DB60244}" type="parTrans" cxnId="{B0228B8A-A96D-47B1-9DB1-D0996218B28B}">
      <dgm:prSet/>
      <dgm:spPr/>
      <dgm:t>
        <a:bodyPr/>
        <a:lstStyle/>
        <a:p>
          <a:endParaRPr lang="en-US"/>
        </a:p>
      </dgm:t>
    </dgm:pt>
    <dgm:pt modelId="{1750CE23-60E8-4354-A957-7B3E3EF87080}" type="sibTrans" cxnId="{B0228B8A-A96D-47B1-9DB1-D0996218B28B}">
      <dgm:prSet/>
      <dgm:spPr/>
      <dgm:t>
        <a:bodyPr/>
        <a:lstStyle/>
        <a:p>
          <a:endParaRPr lang="en-US"/>
        </a:p>
      </dgm:t>
    </dgm:pt>
    <dgm:pt modelId="{0484FAE0-CF21-420D-ADD6-D1EB7C220C0F}">
      <dgm:prSet/>
      <dgm:spPr/>
      <dgm:t>
        <a:bodyPr/>
        <a:lstStyle/>
        <a:p>
          <a:r>
            <a:rPr lang="fr-FR"/>
            <a:t>On va améliorer l’assistant pour obtenir la météo partout dans le monde.</a:t>
          </a:r>
          <a:endParaRPr lang="en-US"/>
        </a:p>
      </dgm:t>
    </dgm:pt>
    <dgm:pt modelId="{50A8045B-C305-4C81-B317-9A0BAB038489}" type="parTrans" cxnId="{9B4DE882-FDE1-4816-B2E7-D52C81F01972}">
      <dgm:prSet/>
      <dgm:spPr/>
      <dgm:t>
        <a:bodyPr/>
        <a:lstStyle/>
        <a:p>
          <a:endParaRPr lang="en-US"/>
        </a:p>
      </dgm:t>
    </dgm:pt>
    <dgm:pt modelId="{FE23FDB2-A84E-4A1A-8C70-ED06C44B3BBF}" type="sibTrans" cxnId="{9B4DE882-FDE1-4816-B2E7-D52C81F01972}">
      <dgm:prSet/>
      <dgm:spPr/>
      <dgm:t>
        <a:bodyPr/>
        <a:lstStyle/>
        <a:p>
          <a:endParaRPr lang="en-US"/>
        </a:p>
      </dgm:t>
    </dgm:pt>
    <dgm:pt modelId="{5DA41C06-51B1-4C70-9E10-E460C01C092A}" type="pres">
      <dgm:prSet presAssocID="{464775EC-D570-42BB-8449-24F76ADB4ACB}" presName="diagram" presStyleCnt="0">
        <dgm:presLayoutVars>
          <dgm:dir/>
          <dgm:resizeHandles val="exact"/>
        </dgm:presLayoutVars>
      </dgm:prSet>
      <dgm:spPr/>
    </dgm:pt>
    <dgm:pt modelId="{20B137F6-FB9C-4AE8-92C0-2F51BA384604}" type="pres">
      <dgm:prSet presAssocID="{C276060B-41ED-40C4-9A7D-B24CB3FD639F}" presName="node" presStyleLbl="node1" presStyleIdx="0" presStyleCnt="4">
        <dgm:presLayoutVars>
          <dgm:bulletEnabled val="1"/>
        </dgm:presLayoutVars>
      </dgm:prSet>
      <dgm:spPr/>
    </dgm:pt>
    <dgm:pt modelId="{22FBE7A7-33FC-4111-8658-6329C1827A7D}" type="pres">
      <dgm:prSet presAssocID="{E51858E0-1635-4B59-8514-37F658E98093}" presName="sibTrans" presStyleLbl="sibTrans2D1" presStyleIdx="0" presStyleCnt="3"/>
      <dgm:spPr/>
    </dgm:pt>
    <dgm:pt modelId="{F071E3FF-857E-4A8F-9351-4CDB25679E18}" type="pres">
      <dgm:prSet presAssocID="{E51858E0-1635-4B59-8514-37F658E98093}" presName="connectorText" presStyleLbl="sibTrans2D1" presStyleIdx="0" presStyleCnt="3"/>
      <dgm:spPr/>
    </dgm:pt>
    <dgm:pt modelId="{9D319BAD-007F-4B13-BE17-B76B6225251F}" type="pres">
      <dgm:prSet presAssocID="{D8AA2918-9605-4F6F-88C5-A095B882EE08}" presName="node" presStyleLbl="node1" presStyleIdx="1" presStyleCnt="4">
        <dgm:presLayoutVars>
          <dgm:bulletEnabled val="1"/>
        </dgm:presLayoutVars>
      </dgm:prSet>
      <dgm:spPr/>
    </dgm:pt>
    <dgm:pt modelId="{8E33D978-A3CA-47C7-9E29-A52339275CFD}" type="pres">
      <dgm:prSet presAssocID="{DE50D14B-B3E8-4172-9EAC-73A9066B345E}" presName="sibTrans" presStyleLbl="sibTrans2D1" presStyleIdx="1" presStyleCnt="3"/>
      <dgm:spPr/>
    </dgm:pt>
    <dgm:pt modelId="{870F4414-0BEC-4EC5-B745-6CB9D0472A77}" type="pres">
      <dgm:prSet presAssocID="{DE50D14B-B3E8-4172-9EAC-73A9066B345E}" presName="connectorText" presStyleLbl="sibTrans2D1" presStyleIdx="1" presStyleCnt="3"/>
      <dgm:spPr/>
    </dgm:pt>
    <dgm:pt modelId="{D60616E4-0CE9-40E1-B7D8-B830F7CA0D9C}" type="pres">
      <dgm:prSet presAssocID="{1E1CDAAC-9FB3-4E39-B0A7-FDA1461DB64B}" presName="node" presStyleLbl="node1" presStyleIdx="2" presStyleCnt="4">
        <dgm:presLayoutVars>
          <dgm:bulletEnabled val="1"/>
        </dgm:presLayoutVars>
      </dgm:prSet>
      <dgm:spPr/>
    </dgm:pt>
    <dgm:pt modelId="{3F9DDEE0-E3FC-4B48-9900-CCF27EB00F63}" type="pres">
      <dgm:prSet presAssocID="{1750CE23-60E8-4354-A957-7B3E3EF87080}" presName="sibTrans" presStyleLbl="sibTrans2D1" presStyleIdx="2" presStyleCnt="3"/>
      <dgm:spPr/>
    </dgm:pt>
    <dgm:pt modelId="{0CC94075-B69E-4A63-9A67-221525F34D2C}" type="pres">
      <dgm:prSet presAssocID="{1750CE23-60E8-4354-A957-7B3E3EF87080}" presName="connectorText" presStyleLbl="sibTrans2D1" presStyleIdx="2" presStyleCnt="3"/>
      <dgm:spPr/>
    </dgm:pt>
    <dgm:pt modelId="{4FE58EAF-967D-4C3C-BA45-E89D4BE2F9F1}" type="pres">
      <dgm:prSet presAssocID="{0484FAE0-CF21-420D-ADD6-D1EB7C220C0F}" presName="node" presStyleLbl="node1" presStyleIdx="3" presStyleCnt="4">
        <dgm:presLayoutVars>
          <dgm:bulletEnabled val="1"/>
        </dgm:presLayoutVars>
      </dgm:prSet>
      <dgm:spPr/>
    </dgm:pt>
  </dgm:ptLst>
  <dgm:cxnLst>
    <dgm:cxn modelId="{BC1F6312-A0CA-4E3A-BC2D-71C4D17961A9}" type="presOf" srcId="{1E1CDAAC-9FB3-4E39-B0A7-FDA1461DB64B}" destId="{D60616E4-0CE9-40E1-B7D8-B830F7CA0D9C}" srcOrd="0" destOrd="0" presId="urn:microsoft.com/office/officeart/2005/8/layout/process5"/>
    <dgm:cxn modelId="{23004519-BD7A-4D61-B73B-6B935EE8F86B}" type="presOf" srcId="{DE50D14B-B3E8-4172-9EAC-73A9066B345E}" destId="{870F4414-0BEC-4EC5-B745-6CB9D0472A77}" srcOrd="1" destOrd="0" presId="urn:microsoft.com/office/officeart/2005/8/layout/process5"/>
    <dgm:cxn modelId="{88E82631-44E6-4718-8EBD-5FA8DC2081E6}" srcId="{464775EC-D570-42BB-8449-24F76ADB4ACB}" destId="{C276060B-41ED-40C4-9A7D-B24CB3FD639F}" srcOrd="0" destOrd="0" parTransId="{8E8E2044-15A3-44FC-949F-F23BCF1D75A8}" sibTransId="{E51858E0-1635-4B59-8514-37F658E98093}"/>
    <dgm:cxn modelId="{0EF85B41-3E48-4DD2-9E70-3889D8129E99}" type="presOf" srcId="{1750CE23-60E8-4354-A957-7B3E3EF87080}" destId="{0CC94075-B69E-4A63-9A67-221525F34D2C}" srcOrd="1" destOrd="0" presId="urn:microsoft.com/office/officeart/2005/8/layout/process5"/>
    <dgm:cxn modelId="{9FFA7754-99C2-45DF-B4AA-8F461EB0BBDF}" srcId="{464775EC-D570-42BB-8449-24F76ADB4ACB}" destId="{D8AA2918-9605-4F6F-88C5-A095B882EE08}" srcOrd="1" destOrd="0" parTransId="{E4627C9D-D79F-45BB-B96A-900440CC8C33}" sibTransId="{DE50D14B-B3E8-4172-9EAC-73A9066B345E}"/>
    <dgm:cxn modelId="{18C9677D-A2E7-428A-84F2-FF3E67AED334}" type="presOf" srcId="{C276060B-41ED-40C4-9A7D-B24CB3FD639F}" destId="{20B137F6-FB9C-4AE8-92C0-2F51BA384604}" srcOrd="0" destOrd="0" presId="urn:microsoft.com/office/officeart/2005/8/layout/process5"/>
    <dgm:cxn modelId="{B304CD7D-A8F9-4349-932F-66437A406677}" type="presOf" srcId="{D8AA2918-9605-4F6F-88C5-A095B882EE08}" destId="{9D319BAD-007F-4B13-BE17-B76B6225251F}" srcOrd="0" destOrd="0" presId="urn:microsoft.com/office/officeart/2005/8/layout/process5"/>
    <dgm:cxn modelId="{9B4DE882-FDE1-4816-B2E7-D52C81F01972}" srcId="{464775EC-D570-42BB-8449-24F76ADB4ACB}" destId="{0484FAE0-CF21-420D-ADD6-D1EB7C220C0F}" srcOrd="3" destOrd="0" parTransId="{50A8045B-C305-4C81-B317-9A0BAB038489}" sibTransId="{FE23FDB2-A84E-4A1A-8C70-ED06C44B3BBF}"/>
    <dgm:cxn modelId="{B0228B8A-A96D-47B1-9DB1-D0996218B28B}" srcId="{464775EC-D570-42BB-8449-24F76ADB4ACB}" destId="{1E1CDAAC-9FB3-4E39-B0A7-FDA1461DB64B}" srcOrd="2" destOrd="0" parTransId="{92196BED-AAD2-4A0A-8ACD-81590DB60244}" sibTransId="{1750CE23-60E8-4354-A957-7B3E3EF87080}"/>
    <dgm:cxn modelId="{79C2A6A6-50DC-44DC-9F07-EA27FC9AE7DA}" type="presOf" srcId="{E51858E0-1635-4B59-8514-37F658E98093}" destId="{22FBE7A7-33FC-4111-8658-6329C1827A7D}" srcOrd="0" destOrd="0" presId="urn:microsoft.com/office/officeart/2005/8/layout/process5"/>
    <dgm:cxn modelId="{F4A002AA-5E16-43DA-B54F-CC8D77188A30}" type="presOf" srcId="{DE50D14B-B3E8-4172-9EAC-73A9066B345E}" destId="{8E33D978-A3CA-47C7-9E29-A52339275CFD}" srcOrd="0" destOrd="0" presId="urn:microsoft.com/office/officeart/2005/8/layout/process5"/>
    <dgm:cxn modelId="{DAD8EDBB-D9C8-4057-8E05-EB0B27A7F9EA}" type="presOf" srcId="{464775EC-D570-42BB-8449-24F76ADB4ACB}" destId="{5DA41C06-51B1-4C70-9E10-E460C01C092A}" srcOrd="0" destOrd="0" presId="urn:microsoft.com/office/officeart/2005/8/layout/process5"/>
    <dgm:cxn modelId="{2407E0DE-D05D-4479-92AC-D792A69DACD7}" type="presOf" srcId="{E51858E0-1635-4B59-8514-37F658E98093}" destId="{F071E3FF-857E-4A8F-9351-4CDB25679E18}" srcOrd="1" destOrd="0" presId="urn:microsoft.com/office/officeart/2005/8/layout/process5"/>
    <dgm:cxn modelId="{E1D310FF-A9A3-478E-A327-7976B2689A30}" type="presOf" srcId="{1750CE23-60E8-4354-A957-7B3E3EF87080}" destId="{3F9DDEE0-E3FC-4B48-9900-CCF27EB00F63}" srcOrd="0" destOrd="0" presId="urn:microsoft.com/office/officeart/2005/8/layout/process5"/>
    <dgm:cxn modelId="{37389BFF-A1D4-4CBE-BB0E-DBAA6201E9BF}" type="presOf" srcId="{0484FAE0-CF21-420D-ADD6-D1EB7C220C0F}" destId="{4FE58EAF-967D-4C3C-BA45-E89D4BE2F9F1}" srcOrd="0" destOrd="0" presId="urn:microsoft.com/office/officeart/2005/8/layout/process5"/>
    <dgm:cxn modelId="{E3D41C60-36E0-448E-B93D-1F1F61165FDD}" type="presParOf" srcId="{5DA41C06-51B1-4C70-9E10-E460C01C092A}" destId="{20B137F6-FB9C-4AE8-92C0-2F51BA384604}" srcOrd="0" destOrd="0" presId="urn:microsoft.com/office/officeart/2005/8/layout/process5"/>
    <dgm:cxn modelId="{9B10554E-5A1F-4121-A2A8-18A2F8F8D963}" type="presParOf" srcId="{5DA41C06-51B1-4C70-9E10-E460C01C092A}" destId="{22FBE7A7-33FC-4111-8658-6329C1827A7D}" srcOrd="1" destOrd="0" presId="urn:microsoft.com/office/officeart/2005/8/layout/process5"/>
    <dgm:cxn modelId="{58C0BDC5-8D41-491F-9084-30127864FF34}" type="presParOf" srcId="{22FBE7A7-33FC-4111-8658-6329C1827A7D}" destId="{F071E3FF-857E-4A8F-9351-4CDB25679E18}" srcOrd="0" destOrd="0" presId="urn:microsoft.com/office/officeart/2005/8/layout/process5"/>
    <dgm:cxn modelId="{3E720275-47F9-4749-A49D-3A2FBC1EE754}" type="presParOf" srcId="{5DA41C06-51B1-4C70-9E10-E460C01C092A}" destId="{9D319BAD-007F-4B13-BE17-B76B6225251F}" srcOrd="2" destOrd="0" presId="urn:microsoft.com/office/officeart/2005/8/layout/process5"/>
    <dgm:cxn modelId="{04124D32-C2B6-4DAC-8677-0D03C36F5DBF}" type="presParOf" srcId="{5DA41C06-51B1-4C70-9E10-E460C01C092A}" destId="{8E33D978-A3CA-47C7-9E29-A52339275CFD}" srcOrd="3" destOrd="0" presId="urn:microsoft.com/office/officeart/2005/8/layout/process5"/>
    <dgm:cxn modelId="{9492818A-AF6A-4050-A5FB-45660FD56E62}" type="presParOf" srcId="{8E33D978-A3CA-47C7-9E29-A52339275CFD}" destId="{870F4414-0BEC-4EC5-B745-6CB9D0472A77}" srcOrd="0" destOrd="0" presId="urn:microsoft.com/office/officeart/2005/8/layout/process5"/>
    <dgm:cxn modelId="{8D01B840-D2E8-4445-A8D1-DFE1B19BB256}" type="presParOf" srcId="{5DA41C06-51B1-4C70-9E10-E460C01C092A}" destId="{D60616E4-0CE9-40E1-B7D8-B830F7CA0D9C}" srcOrd="4" destOrd="0" presId="urn:microsoft.com/office/officeart/2005/8/layout/process5"/>
    <dgm:cxn modelId="{7D254AF0-8D16-4314-AB61-F60890B91795}" type="presParOf" srcId="{5DA41C06-51B1-4C70-9E10-E460C01C092A}" destId="{3F9DDEE0-E3FC-4B48-9900-CCF27EB00F63}" srcOrd="5" destOrd="0" presId="urn:microsoft.com/office/officeart/2005/8/layout/process5"/>
    <dgm:cxn modelId="{0F4CB4F8-045B-45EF-9F34-C24BE0397C74}" type="presParOf" srcId="{3F9DDEE0-E3FC-4B48-9900-CCF27EB00F63}" destId="{0CC94075-B69E-4A63-9A67-221525F34D2C}" srcOrd="0" destOrd="0" presId="urn:microsoft.com/office/officeart/2005/8/layout/process5"/>
    <dgm:cxn modelId="{75302F99-6541-4A00-B0DE-79DED26EA6D9}" type="presParOf" srcId="{5DA41C06-51B1-4C70-9E10-E460C01C092A}" destId="{4FE58EAF-967D-4C3C-BA45-E89D4BE2F9F1}"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C1102-6CE1-4A89-A603-E51AC024E15B}">
      <dsp:nvSpPr>
        <dsp:cNvPr id="0" name=""/>
        <dsp:cNvSpPr/>
      </dsp:nvSpPr>
      <dsp:spPr>
        <a:xfrm>
          <a:off x="0" y="3410021"/>
          <a:ext cx="1699418" cy="2237343"/>
        </a:xfrm>
        <a:prstGeom prst="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20863" tIns="170688" rIns="120863" bIns="170688" numCol="1" spcCol="1270" anchor="ctr" anchorCtr="0">
          <a:noAutofit/>
        </a:bodyPr>
        <a:lstStyle/>
        <a:p>
          <a:pPr marL="0" lvl="0" indent="0" algn="ctr" defTabSz="1066800">
            <a:lnSpc>
              <a:spcPct val="90000"/>
            </a:lnSpc>
            <a:spcBef>
              <a:spcPct val="0"/>
            </a:spcBef>
            <a:spcAft>
              <a:spcPct val="35000"/>
            </a:spcAft>
            <a:buNone/>
          </a:pPr>
          <a:r>
            <a:rPr lang="fr-FR" sz="2400" kern="1200"/>
            <a:t>Pourquoi maintenant ?</a:t>
          </a:r>
          <a:endParaRPr lang="en-US" sz="2400" kern="1200"/>
        </a:p>
      </dsp:txBody>
      <dsp:txXfrm>
        <a:off x="0" y="3410021"/>
        <a:ext cx="1699418" cy="2237343"/>
      </dsp:txXfrm>
    </dsp:sp>
    <dsp:sp modelId="{45B0BF12-4040-4DB7-83C0-CF9E3C05AEF4}">
      <dsp:nvSpPr>
        <dsp:cNvPr id="0" name=""/>
        <dsp:cNvSpPr/>
      </dsp:nvSpPr>
      <dsp:spPr>
        <a:xfrm>
          <a:off x="1699418" y="3410021"/>
          <a:ext cx="5098256" cy="22373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3417" tIns="228600" rIns="103417" bIns="228600" numCol="1" spcCol="1270" anchor="t" anchorCtr="0">
          <a:noAutofit/>
        </a:bodyPr>
        <a:lstStyle/>
        <a:p>
          <a:pPr marL="0" lvl="0" indent="0" algn="l" defTabSz="800100">
            <a:lnSpc>
              <a:spcPct val="90000"/>
            </a:lnSpc>
            <a:spcBef>
              <a:spcPct val="0"/>
            </a:spcBef>
            <a:spcAft>
              <a:spcPct val="35000"/>
            </a:spcAft>
            <a:buNone/>
          </a:pPr>
          <a:r>
            <a:rPr lang="fr-FR" sz="1800" kern="1200"/>
            <a:t>Mise en œuvre d’une approche probabiliste plutôt que grammaticale dans la compréhension du LN</a:t>
          </a:r>
          <a:endParaRPr lang="en-US" sz="1800" kern="1200"/>
        </a:p>
        <a:p>
          <a:pPr marL="114300" lvl="1" indent="-114300" algn="l" defTabSz="622300">
            <a:lnSpc>
              <a:spcPct val="90000"/>
            </a:lnSpc>
            <a:spcBef>
              <a:spcPct val="0"/>
            </a:spcBef>
            <a:spcAft>
              <a:spcPct val="15000"/>
            </a:spcAft>
            <a:buChar char="•"/>
          </a:pPr>
          <a:r>
            <a:rPr lang="fr-FR" sz="1400" kern="1200"/>
            <a:t>Progrès de la reconnaissance vocale</a:t>
          </a:r>
          <a:endParaRPr lang="en-US" sz="1400" kern="1200"/>
        </a:p>
        <a:p>
          <a:pPr marL="114300" lvl="1" indent="-114300" algn="l" defTabSz="622300">
            <a:lnSpc>
              <a:spcPct val="90000"/>
            </a:lnSpc>
            <a:spcBef>
              <a:spcPct val="0"/>
            </a:spcBef>
            <a:spcAft>
              <a:spcPct val="15000"/>
            </a:spcAft>
            <a:buChar char="•"/>
          </a:pPr>
          <a:r>
            <a:rPr lang="fr-FR" sz="1400" kern="1200"/>
            <a:t>Progrès de la compréhension du langage</a:t>
          </a:r>
          <a:endParaRPr lang="en-US" sz="1400" kern="1200"/>
        </a:p>
        <a:p>
          <a:pPr marL="0" lvl="0" indent="0" algn="l" defTabSz="800100">
            <a:lnSpc>
              <a:spcPct val="90000"/>
            </a:lnSpc>
            <a:spcBef>
              <a:spcPct val="0"/>
            </a:spcBef>
            <a:spcAft>
              <a:spcPct val="35000"/>
            </a:spcAft>
            <a:buNone/>
          </a:pPr>
          <a:r>
            <a:rPr lang="fr-FR" sz="1800" kern="1200"/>
            <a:t>Usage sans cesse grandissant des messageries au détriment des applications</a:t>
          </a:r>
          <a:endParaRPr lang="en-US" sz="1800" kern="1200"/>
        </a:p>
      </dsp:txBody>
      <dsp:txXfrm>
        <a:off x="1699418" y="3410021"/>
        <a:ext cx="5098256" cy="2237343"/>
      </dsp:txXfrm>
    </dsp:sp>
    <dsp:sp modelId="{3AFA22AC-5FEC-452F-AABB-4265E0ACB89B}">
      <dsp:nvSpPr>
        <dsp:cNvPr id="0" name=""/>
        <dsp:cNvSpPr/>
      </dsp:nvSpPr>
      <dsp:spPr>
        <a:xfrm rot="10800000">
          <a:off x="0" y="2547"/>
          <a:ext cx="1699418" cy="3441033"/>
        </a:xfrm>
        <a:prstGeom prst="upArrowCallout">
          <a:avLst>
            <a:gd name="adj1" fmla="val 5000"/>
            <a:gd name="adj2" fmla="val 10000"/>
            <a:gd name="adj3" fmla="val 15000"/>
            <a:gd name="adj4" fmla="val 64977"/>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20863" tIns="170688" rIns="120863" bIns="170688" numCol="1" spcCol="1270" anchor="ctr" anchorCtr="0">
          <a:noAutofit/>
        </a:bodyPr>
        <a:lstStyle/>
        <a:p>
          <a:pPr marL="0" lvl="0" indent="0" algn="ctr" defTabSz="1066800">
            <a:lnSpc>
              <a:spcPct val="90000"/>
            </a:lnSpc>
            <a:spcBef>
              <a:spcPct val="0"/>
            </a:spcBef>
            <a:spcAft>
              <a:spcPct val="35000"/>
            </a:spcAft>
            <a:buNone/>
          </a:pPr>
          <a:r>
            <a:rPr lang="fr-FR" sz="2400" kern="1200"/>
            <a:t>Pourquoi les chatbots ?</a:t>
          </a:r>
          <a:endParaRPr lang="en-US" sz="2400" kern="1200"/>
        </a:p>
      </dsp:txBody>
      <dsp:txXfrm rot="-10800000">
        <a:off x="0" y="2547"/>
        <a:ext cx="1699418" cy="2236671"/>
      </dsp:txXfrm>
    </dsp:sp>
    <dsp:sp modelId="{9A79CAF2-EC66-4BC8-9B40-8E950B62FFBB}">
      <dsp:nvSpPr>
        <dsp:cNvPr id="0" name=""/>
        <dsp:cNvSpPr/>
      </dsp:nvSpPr>
      <dsp:spPr>
        <a:xfrm>
          <a:off x="1699418" y="2547"/>
          <a:ext cx="5098256" cy="22366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3417" tIns="228600" rIns="103417" bIns="228600" numCol="1" spcCol="1270" anchor="ctr" anchorCtr="0">
          <a:noAutofit/>
        </a:bodyPr>
        <a:lstStyle/>
        <a:p>
          <a:pPr marL="0" lvl="0" indent="0" algn="l" defTabSz="800100">
            <a:lnSpc>
              <a:spcPct val="90000"/>
            </a:lnSpc>
            <a:spcBef>
              <a:spcPct val="0"/>
            </a:spcBef>
            <a:spcAft>
              <a:spcPct val="35000"/>
            </a:spcAft>
            <a:buNone/>
          </a:pPr>
          <a:r>
            <a:rPr lang="fr-FR" sz="1800" kern="1200"/>
            <a:t>La langue naturelle est la plus ancienne forme de communication pour les humains</a:t>
          </a:r>
          <a:endParaRPr lang="en-US" sz="1800" kern="1200"/>
        </a:p>
        <a:p>
          <a:pPr marL="0" lvl="0" indent="0" algn="l" defTabSz="800100">
            <a:lnSpc>
              <a:spcPct val="90000"/>
            </a:lnSpc>
            <a:spcBef>
              <a:spcPct val="0"/>
            </a:spcBef>
            <a:spcAft>
              <a:spcPct val="35000"/>
            </a:spcAft>
            <a:buNone/>
          </a:pPr>
          <a:r>
            <a:rPr lang="fr-FR" sz="1800" kern="1200" dirty="0"/>
            <a:t>Usage main libre (pour les VUI, couplé à la réalité mixte, accès à l’IOT, etc.) se développent</a:t>
          </a:r>
          <a:endParaRPr lang="en-US" sz="1800" kern="1200" dirty="0"/>
        </a:p>
        <a:p>
          <a:pPr marL="0" lvl="0" indent="0" algn="l" defTabSz="800100">
            <a:lnSpc>
              <a:spcPct val="90000"/>
            </a:lnSpc>
            <a:spcBef>
              <a:spcPct val="0"/>
            </a:spcBef>
            <a:spcAft>
              <a:spcPct val="35000"/>
            </a:spcAft>
            <a:buNone/>
          </a:pPr>
          <a:r>
            <a:rPr lang="fr-FR" sz="1800" kern="1200"/>
            <a:t>Facilité de communication même pour des usagers n’utilisant pas régulièrement  des ordinateurs</a:t>
          </a:r>
          <a:endParaRPr lang="en-US" sz="1800" kern="1200"/>
        </a:p>
      </dsp:txBody>
      <dsp:txXfrm>
        <a:off x="1699418" y="2547"/>
        <a:ext cx="5098256" cy="22366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307CC3-2E31-4034-8752-9843881FE9D1}">
      <dsp:nvSpPr>
        <dsp:cNvPr id="0" name=""/>
        <dsp:cNvSpPr/>
      </dsp:nvSpPr>
      <dsp:spPr>
        <a:xfrm>
          <a:off x="0" y="58941"/>
          <a:ext cx="6797675" cy="1331167"/>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fr-FR" sz="2400" kern="1200"/>
            <a:t>Nécessite des librairies complémentaires </a:t>
          </a:r>
          <a:endParaRPr lang="en-US" sz="2400" kern="1200"/>
        </a:p>
      </dsp:txBody>
      <dsp:txXfrm>
        <a:off x="64982" y="123923"/>
        <a:ext cx="6667711" cy="1201203"/>
      </dsp:txXfrm>
    </dsp:sp>
    <dsp:sp modelId="{18961E6E-14BD-472C-A7E5-FDA440420E4D}">
      <dsp:nvSpPr>
        <dsp:cNvPr id="0" name=""/>
        <dsp:cNvSpPr/>
      </dsp:nvSpPr>
      <dsp:spPr>
        <a:xfrm>
          <a:off x="0" y="1459228"/>
          <a:ext cx="6797675" cy="1331167"/>
        </a:xfrm>
        <a:prstGeom prst="roundRect">
          <a:avLst/>
        </a:prstGeom>
        <a:gradFill rotWithShape="0">
          <a:gsLst>
            <a:gs pos="0">
              <a:schemeClr val="accent2">
                <a:hueOff val="635930"/>
                <a:satOff val="-14509"/>
                <a:lumOff val="5360"/>
                <a:alphaOff val="0"/>
                <a:shade val="85000"/>
                <a:satMod val="130000"/>
              </a:schemeClr>
            </a:gs>
            <a:gs pos="34000">
              <a:schemeClr val="accent2">
                <a:hueOff val="635930"/>
                <a:satOff val="-14509"/>
                <a:lumOff val="5360"/>
                <a:alphaOff val="0"/>
                <a:shade val="87000"/>
                <a:satMod val="125000"/>
              </a:schemeClr>
            </a:gs>
            <a:gs pos="70000">
              <a:schemeClr val="accent2">
                <a:hueOff val="635930"/>
                <a:satOff val="-14509"/>
                <a:lumOff val="5360"/>
                <a:alphaOff val="0"/>
                <a:tint val="100000"/>
                <a:shade val="90000"/>
                <a:satMod val="130000"/>
              </a:schemeClr>
            </a:gs>
            <a:gs pos="100000">
              <a:schemeClr val="accent2">
                <a:hueOff val="635930"/>
                <a:satOff val="-14509"/>
                <a:lumOff val="536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fr-FR" sz="2400" kern="1200"/>
            <a:t>Express : Infrastructure d’application web minimaliste – permet de créer un serveur en quelques lignes</a:t>
          </a:r>
          <a:endParaRPr lang="en-US" sz="2400" kern="1200"/>
        </a:p>
      </dsp:txBody>
      <dsp:txXfrm>
        <a:off x="64982" y="1524210"/>
        <a:ext cx="6667711" cy="1201203"/>
      </dsp:txXfrm>
    </dsp:sp>
    <dsp:sp modelId="{A1D50CDE-A487-4C73-B250-97A0A7AB7CD8}">
      <dsp:nvSpPr>
        <dsp:cNvPr id="0" name=""/>
        <dsp:cNvSpPr/>
      </dsp:nvSpPr>
      <dsp:spPr>
        <a:xfrm>
          <a:off x="0" y="2859516"/>
          <a:ext cx="6797675" cy="1331167"/>
        </a:xfrm>
        <a:prstGeom prst="roundRect">
          <a:avLst/>
        </a:prstGeom>
        <a:gradFill rotWithShape="0">
          <a:gsLst>
            <a:gs pos="0">
              <a:schemeClr val="accent2">
                <a:hueOff val="1271860"/>
                <a:satOff val="-29019"/>
                <a:lumOff val="10719"/>
                <a:alphaOff val="0"/>
                <a:shade val="85000"/>
                <a:satMod val="130000"/>
              </a:schemeClr>
            </a:gs>
            <a:gs pos="34000">
              <a:schemeClr val="accent2">
                <a:hueOff val="1271860"/>
                <a:satOff val="-29019"/>
                <a:lumOff val="10719"/>
                <a:alphaOff val="0"/>
                <a:shade val="87000"/>
                <a:satMod val="125000"/>
              </a:schemeClr>
            </a:gs>
            <a:gs pos="70000">
              <a:schemeClr val="accent2">
                <a:hueOff val="1271860"/>
                <a:satOff val="-29019"/>
                <a:lumOff val="10719"/>
                <a:alphaOff val="0"/>
                <a:tint val="100000"/>
                <a:shade val="90000"/>
                <a:satMod val="130000"/>
              </a:schemeClr>
            </a:gs>
            <a:gs pos="100000">
              <a:schemeClr val="accent2">
                <a:hueOff val="1271860"/>
                <a:satOff val="-29019"/>
                <a:lumOff val="10719"/>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fr-FR" sz="2400" kern="1200"/>
            <a:t>Body-parser : récupère le corps d’une requête et le transforme en structure JSON</a:t>
          </a:r>
          <a:endParaRPr lang="en-US" sz="2400" kern="1200"/>
        </a:p>
      </dsp:txBody>
      <dsp:txXfrm>
        <a:off x="64982" y="2924498"/>
        <a:ext cx="6667711" cy="1201203"/>
      </dsp:txXfrm>
    </dsp:sp>
    <dsp:sp modelId="{2F74D9E2-D104-47FD-9169-645C9BA95FCD}">
      <dsp:nvSpPr>
        <dsp:cNvPr id="0" name=""/>
        <dsp:cNvSpPr/>
      </dsp:nvSpPr>
      <dsp:spPr>
        <a:xfrm>
          <a:off x="0" y="4259803"/>
          <a:ext cx="6797675" cy="1331167"/>
        </a:xfrm>
        <a:prstGeom prst="roundRect">
          <a:avLst/>
        </a:prstGeom>
        <a:gradFill rotWithShape="0">
          <a:gsLst>
            <a:gs pos="0">
              <a:schemeClr val="accent2">
                <a:hueOff val="1907789"/>
                <a:satOff val="-43528"/>
                <a:lumOff val="16079"/>
                <a:alphaOff val="0"/>
                <a:shade val="85000"/>
                <a:satMod val="130000"/>
              </a:schemeClr>
            </a:gs>
            <a:gs pos="34000">
              <a:schemeClr val="accent2">
                <a:hueOff val="1907789"/>
                <a:satOff val="-43528"/>
                <a:lumOff val="16079"/>
                <a:alphaOff val="0"/>
                <a:shade val="87000"/>
                <a:satMod val="125000"/>
              </a:schemeClr>
            </a:gs>
            <a:gs pos="70000">
              <a:schemeClr val="accent2">
                <a:hueOff val="1907789"/>
                <a:satOff val="-43528"/>
                <a:lumOff val="16079"/>
                <a:alphaOff val="0"/>
                <a:tint val="100000"/>
                <a:shade val="90000"/>
                <a:satMod val="130000"/>
              </a:schemeClr>
            </a:gs>
            <a:gs pos="100000">
              <a:schemeClr val="accent2">
                <a:hueOff val="1907789"/>
                <a:satOff val="-43528"/>
                <a:lumOff val="16079"/>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fr-FR" sz="2400" kern="1200"/>
            <a:t>Request : fournit un client HTTP simple pour effectuer les requêtes au back-end</a:t>
          </a:r>
          <a:endParaRPr lang="en-US" sz="2400" kern="1200"/>
        </a:p>
      </dsp:txBody>
      <dsp:txXfrm>
        <a:off x="64982" y="4324785"/>
        <a:ext cx="6667711" cy="12012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172330-3880-4B9D-95CB-380867B47904}">
      <dsp:nvSpPr>
        <dsp:cNvPr id="0" name=""/>
        <dsp:cNvSpPr/>
      </dsp:nvSpPr>
      <dsp:spPr>
        <a:xfrm>
          <a:off x="1965044" y="1151079"/>
          <a:ext cx="420575" cy="91440"/>
        </a:xfrm>
        <a:custGeom>
          <a:avLst/>
          <a:gdLst/>
          <a:ahLst/>
          <a:cxnLst/>
          <a:rect l="0" t="0" r="0" b="0"/>
          <a:pathLst>
            <a:path>
              <a:moveTo>
                <a:pt x="0" y="45720"/>
              </a:moveTo>
              <a:lnTo>
                <a:pt x="420575" y="45720"/>
              </a:lnTo>
            </a:path>
          </a:pathLst>
        </a:custGeom>
        <a:noFill/>
        <a:ln w="12700"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64053" y="1194544"/>
        <a:ext cx="22558" cy="4511"/>
      </dsp:txXfrm>
    </dsp:sp>
    <dsp:sp modelId="{F8461DFF-15CA-4EF6-B15A-11E53A017486}">
      <dsp:nvSpPr>
        <dsp:cNvPr id="0" name=""/>
        <dsp:cNvSpPr/>
      </dsp:nvSpPr>
      <dsp:spPr>
        <a:xfrm>
          <a:off x="5211" y="608309"/>
          <a:ext cx="1961633" cy="1176980"/>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122" tIns="100897" rIns="96122" bIns="100897" numCol="1" spcCol="1270" anchor="ctr" anchorCtr="0">
          <a:noAutofit/>
        </a:bodyPr>
        <a:lstStyle/>
        <a:p>
          <a:pPr marL="0" lvl="0" indent="0" algn="ctr" defTabSz="577850">
            <a:lnSpc>
              <a:spcPct val="90000"/>
            </a:lnSpc>
            <a:spcBef>
              <a:spcPct val="0"/>
            </a:spcBef>
            <a:spcAft>
              <a:spcPct val="35000"/>
            </a:spcAft>
            <a:buNone/>
          </a:pPr>
          <a:r>
            <a:rPr lang="fr-FR" sz="1300" kern="1200"/>
            <a:t>Créer un compte Slack (vous aurez besoin d’une adresse de messagerie)</a:t>
          </a:r>
          <a:endParaRPr lang="en-US" sz="1300" kern="1200"/>
        </a:p>
      </dsp:txBody>
      <dsp:txXfrm>
        <a:off x="5211" y="608309"/>
        <a:ext cx="1961633" cy="1176980"/>
      </dsp:txXfrm>
    </dsp:sp>
    <dsp:sp modelId="{6D2F5696-D65B-4247-BF2A-D6E42DD621EC}">
      <dsp:nvSpPr>
        <dsp:cNvPr id="0" name=""/>
        <dsp:cNvSpPr/>
      </dsp:nvSpPr>
      <dsp:spPr>
        <a:xfrm>
          <a:off x="4377854" y="1151079"/>
          <a:ext cx="420575" cy="91440"/>
        </a:xfrm>
        <a:custGeom>
          <a:avLst/>
          <a:gdLst/>
          <a:ahLst/>
          <a:cxnLst/>
          <a:rect l="0" t="0" r="0" b="0"/>
          <a:pathLst>
            <a:path>
              <a:moveTo>
                <a:pt x="0" y="45720"/>
              </a:moveTo>
              <a:lnTo>
                <a:pt x="420575" y="45720"/>
              </a:lnTo>
            </a:path>
          </a:pathLst>
        </a:custGeom>
        <a:noFill/>
        <a:ln w="12700" cap="flat" cmpd="sng" algn="ctr">
          <a:solidFill>
            <a:schemeClr val="accent5">
              <a:hueOff val="-4264624"/>
              <a:satOff val="2424"/>
              <a:lumOff val="-2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76862" y="1194544"/>
        <a:ext cx="22558" cy="4511"/>
      </dsp:txXfrm>
    </dsp:sp>
    <dsp:sp modelId="{9E9ED85D-5FC0-4A79-92D8-40242297A5EB}">
      <dsp:nvSpPr>
        <dsp:cNvPr id="0" name=""/>
        <dsp:cNvSpPr/>
      </dsp:nvSpPr>
      <dsp:spPr>
        <a:xfrm>
          <a:off x="2418020" y="608309"/>
          <a:ext cx="1961633" cy="1176980"/>
        </a:xfrm>
        <a:prstGeom prst="rect">
          <a:avLst/>
        </a:prstGeom>
        <a:solidFill>
          <a:schemeClr val="accent5">
            <a:hueOff val="-3553854"/>
            <a:satOff val="2020"/>
            <a:lumOff val="-166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122" tIns="100897" rIns="96122" bIns="100897" numCol="1" spcCol="1270" anchor="ctr" anchorCtr="0">
          <a:noAutofit/>
        </a:bodyPr>
        <a:lstStyle/>
        <a:p>
          <a:pPr marL="0" lvl="0" indent="0" algn="ctr" defTabSz="577850">
            <a:lnSpc>
              <a:spcPct val="90000"/>
            </a:lnSpc>
            <a:spcBef>
              <a:spcPct val="0"/>
            </a:spcBef>
            <a:spcAft>
              <a:spcPct val="35000"/>
            </a:spcAft>
            <a:buNone/>
          </a:pPr>
          <a:r>
            <a:rPr lang="fr-FR" sz="1300" kern="1200"/>
            <a:t>Créer un espace de travail depuis (</a:t>
          </a:r>
          <a:r>
            <a:rPr lang="fr-FR" sz="1300" kern="1200">
              <a:hlinkClick xmlns:r="http://schemas.openxmlformats.org/officeDocument/2006/relationships" r:id="rId1"/>
            </a:rPr>
            <a:t>https://slack.com/intl/fr-fr</a:t>
          </a:r>
          <a:r>
            <a:rPr lang="fr-FR" sz="1300" kern="1200"/>
            <a:t>) </a:t>
          </a:r>
          <a:endParaRPr lang="en-US" sz="1300" kern="1200"/>
        </a:p>
      </dsp:txBody>
      <dsp:txXfrm>
        <a:off x="2418020" y="608309"/>
        <a:ext cx="1961633" cy="1176980"/>
      </dsp:txXfrm>
    </dsp:sp>
    <dsp:sp modelId="{5D847EDC-3E96-4BD3-B17D-F68D194FB44C}">
      <dsp:nvSpPr>
        <dsp:cNvPr id="0" name=""/>
        <dsp:cNvSpPr/>
      </dsp:nvSpPr>
      <dsp:spPr>
        <a:xfrm>
          <a:off x="986027" y="1783490"/>
          <a:ext cx="4825619" cy="420575"/>
        </a:xfrm>
        <a:custGeom>
          <a:avLst/>
          <a:gdLst/>
          <a:ahLst/>
          <a:cxnLst/>
          <a:rect l="0" t="0" r="0" b="0"/>
          <a:pathLst>
            <a:path>
              <a:moveTo>
                <a:pt x="4825619" y="0"/>
              </a:moveTo>
              <a:lnTo>
                <a:pt x="4825619" y="227387"/>
              </a:lnTo>
              <a:lnTo>
                <a:pt x="0" y="227387"/>
              </a:lnTo>
              <a:lnTo>
                <a:pt x="0" y="420575"/>
              </a:lnTo>
            </a:path>
          </a:pathLst>
        </a:custGeom>
        <a:noFill/>
        <a:ln w="12700" cap="flat" cmpd="sng" algn="ctr">
          <a:solidFill>
            <a:schemeClr val="accent5">
              <a:hueOff val="-8529249"/>
              <a:satOff val="4848"/>
              <a:lumOff val="-4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77670" y="1991522"/>
        <a:ext cx="242333" cy="4511"/>
      </dsp:txXfrm>
    </dsp:sp>
    <dsp:sp modelId="{8E5E4483-1D9A-448A-872F-406F6B37C66E}">
      <dsp:nvSpPr>
        <dsp:cNvPr id="0" name=""/>
        <dsp:cNvSpPr/>
      </dsp:nvSpPr>
      <dsp:spPr>
        <a:xfrm>
          <a:off x="4830830" y="608309"/>
          <a:ext cx="1961633" cy="1176980"/>
        </a:xfrm>
        <a:prstGeom prst="rect">
          <a:avLst/>
        </a:prstGeom>
        <a:solidFill>
          <a:schemeClr val="accent5">
            <a:hueOff val="-7107707"/>
            <a:satOff val="4040"/>
            <a:lumOff val="-333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122" tIns="100897" rIns="96122" bIns="100897" numCol="1" spcCol="1270" anchor="ctr" anchorCtr="0">
          <a:noAutofit/>
        </a:bodyPr>
        <a:lstStyle/>
        <a:p>
          <a:pPr marL="0" lvl="0" indent="0" algn="ctr" defTabSz="577850">
            <a:lnSpc>
              <a:spcPct val="90000"/>
            </a:lnSpc>
            <a:spcBef>
              <a:spcPct val="0"/>
            </a:spcBef>
            <a:spcAft>
              <a:spcPct val="35000"/>
            </a:spcAft>
            <a:buNone/>
          </a:pPr>
          <a:r>
            <a:rPr lang="fr-FR" sz="1300" kern="1200"/>
            <a:t>Allez sur la console Slack pour créer une application qui va supporter votre bot (</a:t>
          </a:r>
          <a:r>
            <a:rPr lang="fr-FR" sz="1300" kern="1200">
              <a:hlinkClick xmlns:r="http://schemas.openxmlformats.org/officeDocument/2006/relationships" r:id="rId2"/>
            </a:rPr>
            <a:t>https://api.slack.com</a:t>
          </a:r>
          <a:r>
            <a:rPr lang="fr-FR" sz="1300" kern="1200"/>
            <a:t>) </a:t>
          </a:r>
          <a:endParaRPr lang="en-US" sz="1300" kern="1200"/>
        </a:p>
      </dsp:txBody>
      <dsp:txXfrm>
        <a:off x="4830830" y="608309"/>
        <a:ext cx="1961633" cy="1176980"/>
      </dsp:txXfrm>
    </dsp:sp>
    <dsp:sp modelId="{C09C2A25-95C8-4482-A513-DE3F95C726D1}">
      <dsp:nvSpPr>
        <dsp:cNvPr id="0" name=""/>
        <dsp:cNvSpPr/>
      </dsp:nvSpPr>
      <dsp:spPr>
        <a:xfrm>
          <a:off x="1965044" y="2779236"/>
          <a:ext cx="420575" cy="91440"/>
        </a:xfrm>
        <a:custGeom>
          <a:avLst/>
          <a:gdLst/>
          <a:ahLst/>
          <a:cxnLst/>
          <a:rect l="0" t="0" r="0" b="0"/>
          <a:pathLst>
            <a:path>
              <a:moveTo>
                <a:pt x="0" y="45720"/>
              </a:moveTo>
              <a:lnTo>
                <a:pt x="420575" y="45720"/>
              </a:lnTo>
            </a:path>
          </a:pathLst>
        </a:custGeom>
        <a:noFill/>
        <a:ln w="12700" cap="flat" cmpd="sng" algn="ctr">
          <a:solidFill>
            <a:schemeClr val="accent5">
              <a:hueOff val="-12793873"/>
              <a:satOff val="7271"/>
              <a:lumOff val="-6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64053" y="2822700"/>
        <a:ext cx="22558" cy="4511"/>
      </dsp:txXfrm>
    </dsp:sp>
    <dsp:sp modelId="{2FA0EA3A-31DE-4872-8EF8-D60CE9E0ECCF}">
      <dsp:nvSpPr>
        <dsp:cNvPr id="0" name=""/>
        <dsp:cNvSpPr/>
      </dsp:nvSpPr>
      <dsp:spPr>
        <a:xfrm>
          <a:off x="5211" y="2236465"/>
          <a:ext cx="1961633" cy="1176980"/>
        </a:xfrm>
        <a:prstGeom prst="rect">
          <a:avLst/>
        </a:prstGeom>
        <a:solidFill>
          <a:schemeClr val="accent5">
            <a:hueOff val="-10661560"/>
            <a:satOff val="6060"/>
            <a:lumOff val="-500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122" tIns="100897" rIns="96122" bIns="100897" numCol="1" spcCol="1270" anchor="ctr" anchorCtr="0">
          <a:noAutofit/>
        </a:bodyPr>
        <a:lstStyle/>
        <a:p>
          <a:pPr marL="0" lvl="0" indent="0" algn="ctr" defTabSz="577850">
            <a:lnSpc>
              <a:spcPct val="90000"/>
            </a:lnSpc>
            <a:spcBef>
              <a:spcPct val="0"/>
            </a:spcBef>
            <a:spcAft>
              <a:spcPct val="35000"/>
            </a:spcAft>
            <a:buNone/>
          </a:pPr>
          <a:r>
            <a:rPr lang="fr-FR" sz="1300" kern="1200"/>
            <a:t>Ajouter un bot User</a:t>
          </a:r>
          <a:endParaRPr lang="en-US" sz="1300" kern="1200"/>
        </a:p>
      </dsp:txBody>
      <dsp:txXfrm>
        <a:off x="5211" y="2236465"/>
        <a:ext cx="1961633" cy="1176980"/>
      </dsp:txXfrm>
    </dsp:sp>
    <dsp:sp modelId="{3820226C-5D0F-4B36-94B5-D6FC7F5973ED}">
      <dsp:nvSpPr>
        <dsp:cNvPr id="0" name=""/>
        <dsp:cNvSpPr/>
      </dsp:nvSpPr>
      <dsp:spPr>
        <a:xfrm>
          <a:off x="4377854" y="2779236"/>
          <a:ext cx="420575" cy="91440"/>
        </a:xfrm>
        <a:custGeom>
          <a:avLst/>
          <a:gdLst/>
          <a:ahLst/>
          <a:cxnLst/>
          <a:rect l="0" t="0" r="0" b="0"/>
          <a:pathLst>
            <a:path>
              <a:moveTo>
                <a:pt x="0" y="45720"/>
              </a:moveTo>
              <a:lnTo>
                <a:pt x="420575" y="45720"/>
              </a:lnTo>
            </a:path>
          </a:pathLst>
        </a:custGeom>
        <a:noFill/>
        <a:ln w="12700" cap="flat" cmpd="sng" algn="ctr">
          <a:solidFill>
            <a:schemeClr val="accent5">
              <a:hueOff val="-17058497"/>
              <a:satOff val="9695"/>
              <a:lumOff val="-8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76862" y="2822700"/>
        <a:ext cx="22558" cy="4511"/>
      </dsp:txXfrm>
    </dsp:sp>
    <dsp:sp modelId="{95DCEFB8-6ECC-431E-9A3C-7B425F16769D}">
      <dsp:nvSpPr>
        <dsp:cNvPr id="0" name=""/>
        <dsp:cNvSpPr/>
      </dsp:nvSpPr>
      <dsp:spPr>
        <a:xfrm>
          <a:off x="2418020" y="2236465"/>
          <a:ext cx="1961633" cy="1176980"/>
        </a:xfrm>
        <a:prstGeom prst="rect">
          <a:avLst/>
        </a:prstGeom>
        <a:solidFill>
          <a:schemeClr val="accent5">
            <a:hueOff val="-14215414"/>
            <a:satOff val="8079"/>
            <a:lumOff val="-666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122" tIns="100897" rIns="96122" bIns="100897" numCol="1" spcCol="1270" anchor="ctr" anchorCtr="0">
          <a:noAutofit/>
        </a:bodyPr>
        <a:lstStyle/>
        <a:p>
          <a:pPr marL="0" lvl="0" indent="0" algn="ctr" defTabSz="577850">
            <a:lnSpc>
              <a:spcPct val="90000"/>
            </a:lnSpc>
            <a:spcBef>
              <a:spcPct val="0"/>
            </a:spcBef>
            <a:spcAft>
              <a:spcPct val="35000"/>
            </a:spcAft>
            <a:buNone/>
          </a:pPr>
          <a:r>
            <a:rPr lang="fr-FR" sz="1300" kern="1200"/>
            <a:t>Déclarer Slack auprès de DialogFlow</a:t>
          </a:r>
          <a:endParaRPr lang="en-US" sz="1300" kern="1200"/>
        </a:p>
      </dsp:txBody>
      <dsp:txXfrm>
        <a:off x="2418020" y="2236465"/>
        <a:ext cx="1961633" cy="1176980"/>
      </dsp:txXfrm>
    </dsp:sp>
    <dsp:sp modelId="{73687E8E-10B1-40B8-93C2-70E07473CC0F}">
      <dsp:nvSpPr>
        <dsp:cNvPr id="0" name=""/>
        <dsp:cNvSpPr/>
      </dsp:nvSpPr>
      <dsp:spPr>
        <a:xfrm>
          <a:off x="986027" y="3411646"/>
          <a:ext cx="4825619" cy="420575"/>
        </a:xfrm>
        <a:custGeom>
          <a:avLst/>
          <a:gdLst/>
          <a:ahLst/>
          <a:cxnLst/>
          <a:rect l="0" t="0" r="0" b="0"/>
          <a:pathLst>
            <a:path>
              <a:moveTo>
                <a:pt x="4825619" y="0"/>
              </a:moveTo>
              <a:lnTo>
                <a:pt x="4825619" y="227387"/>
              </a:lnTo>
              <a:lnTo>
                <a:pt x="0" y="227387"/>
              </a:lnTo>
              <a:lnTo>
                <a:pt x="0" y="420575"/>
              </a:lnTo>
            </a:path>
          </a:pathLst>
        </a:custGeom>
        <a:noFill/>
        <a:ln w="12700" cap="flat" cmpd="sng" algn="ctr">
          <a:solidFill>
            <a:schemeClr val="accent5">
              <a:hueOff val="-21323121"/>
              <a:satOff val="12119"/>
              <a:lumOff val="-100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77670" y="3619678"/>
        <a:ext cx="242333" cy="4511"/>
      </dsp:txXfrm>
    </dsp:sp>
    <dsp:sp modelId="{87D7DEB1-FA3B-4E3B-B4F6-5A8FE5A64F7C}">
      <dsp:nvSpPr>
        <dsp:cNvPr id="0" name=""/>
        <dsp:cNvSpPr/>
      </dsp:nvSpPr>
      <dsp:spPr>
        <a:xfrm>
          <a:off x="4830830" y="2236465"/>
          <a:ext cx="1961633" cy="1176980"/>
        </a:xfrm>
        <a:prstGeom prst="rect">
          <a:avLst/>
        </a:prstGeom>
        <a:solidFill>
          <a:schemeClr val="accent5">
            <a:hueOff val="-17769267"/>
            <a:satOff val="10099"/>
            <a:lumOff val="-833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122" tIns="100897" rIns="96122" bIns="100897" numCol="1" spcCol="1270" anchor="ctr" anchorCtr="0">
          <a:noAutofit/>
        </a:bodyPr>
        <a:lstStyle/>
        <a:p>
          <a:pPr marL="0" lvl="0" indent="0" algn="ctr" defTabSz="577850">
            <a:lnSpc>
              <a:spcPct val="90000"/>
            </a:lnSpc>
            <a:spcBef>
              <a:spcPct val="0"/>
            </a:spcBef>
            <a:spcAft>
              <a:spcPct val="35000"/>
            </a:spcAft>
            <a:buNone/>
          </a:pPr>
          <a:r>
            <a:rPr lang="fr-FR" sz="1300" kern="1200"/>
            <a:t>Déclarer DialogFlow auprès de Slack</a:t>
          </a:r>
          <a:endParaRPr lang="en-US" sz="1300" kern="1200"/>
        </a:p>
      </dsp:txBody>
      <dsp:txXfrm>
        <a:off x="4830830" y="2236465"/>
        <a:ext cx="1961633" cy="1176980"/>
      </dsp:txXfrm>
    </dsp:sp>
    <dsp:sp modelId="{2782BB61-DD53-4A00-B0B3-47E9E2D4A604}">
      <dsp:nvSpPr>
        <dsp:cNvPr id="0" name=""/>
        <dsp:cNvSpPr/>
      </dsp:nvSpPr>
      <dsp:spPr>
        <a:xfrm>
          <a:off x="5211" y="3864621"/>
          <a:ext cx="1961633" cy="1176980"/>
        </a:xfrm>
        <a:prstGeom prst="rect">
          <a:avLst/>
        </a:prstGeom>
        <a:solidFill>
          <a:schemeClr val="accent5">
            <a:hueOff val="-21323121"/>
            <a:satOff val="12119"/>
            <a:lumOff val="-1000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122" tIns="100897" rIns="96122" bIns="100897" numCol="1" spcCol="1270" anchor="ctr" anchorCtr="0">
          <a:noAutofit/>
        </a:bodyPr>
        <a:lstStyle/>
        <a:p>
          <a:pPr marL="0" lvl="0" indent="0" algn="ctr" defTabSz="577850">
            <a:lnSpc>
              <a:spcPct val="90000"/>
            </a:lnSpc>
            <a:spcBef>
              <a:spcPct val="0"/>
            </a:spcBef>
            <a:spcAft>
              <a:spcPct val="35000"/>
            </a:spcAft>
            <a:buNone/>
          </a:pPr>
          <a:r>
            <a:rPr lang="fr-FR" sz="1300" kern="1200" dirty="0"/>
            <a:t>Paramétrer les évènements de messagerie reconnus et traités par l’application</a:t>
          </a:r>
          <a:endParaRPr lang="en-US" sz="1300" kern="1200" dirty="0"/>
        </a:p>
      </dsp:txBody>
      <dsp:txXfrm>
        <a:off x="5211" y="3864621"/>
        <a:ext cx="1961633" cy="11769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137F6-FB9C-4AE8-92C0-2F51BA384604}">
      <dsp:nvSpPr>
        <dsp:cNvPr id="0" name=""/>
        <dsp:cNvSpPr/>
      </dsp:nvSpPr>
      <dsp:spPr>
        <a:xfrm>
          <a:off x="536071" y="1196"/>
          <a:ext cx="2364804" cy="1418882"/>
        </a:xfrm>
        <a:prstGeom prst="roundRect">
          <a:avLst>
            <a:gd name="adj" fmla="val 10000"/>
          </a:avLst>
        </a:prstGeom>
        <a:gradFill rotWithShape="0">
          <a:gsLst>
            <a:gs pos="0">
              <a:schemeClr val="accent2">
                <a:hueOff val="0"/>
                <a:satOff val="0"/>
                <a:lumOff val="0"/>
                <a:alphaOff val="0"/>
                <a:tint val="65000"/>
                <a:shade val="92000"/>
                <a:satMod val="130000"/>
              </a:schemeClr>
            </a:gs>
            <a:gs pos="45000">
              <a:schemeClr val="accent2">
                <a:hueOff val="0"/>
                <a:satOff val="0"/>
                <a:lumOff val="0"/>
                <a:alphaOff val="0"/>
                <a:tint val="60000"/>
                <a:shade val="99000"/>
                <a:satMod val="120000"/>
              </a:schemeClr>
            </a:gs>
            <a:gs pos="100000">
              <a:schemeClr val="accent2">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a:t>L’assistant est limité aux quelques villes saisies dans l’entité Ville</a:t>
          </a:r>
          <a:endParaRPr lang="en-US" sz="1800" kern="1200"/>
        </a:p>
      </dsp:txBody>
      <dsp:txXfrm>
        <a:off x="577629" y="42754"/>
        <a:ext cx="2281688" cy="1335766"/>
      </dsp:txXfrm>
    </dsp:sp>
    <dsp:sp modelId="{22FBE7A7-33FC-4111-8658-6329C1827A7D}">
      <dsp:nvSpPr>
        <dsp:cNvPr id="0" name=""/>
        <dsp:cNvSpPr/>
      </dsp:nvSpPr>
      <dsp:spPr>
        <a:xfrm>
          <a:off x="3108978" y="417401"/>
          <a:ext cx="501338" cy="586471"/>
        </a:xfrm>
        <a:prstGeom prst="rightArrow">
          <a:avLst>
            <a:gd name="adj1" fmla="val 60000"/>
            <a:gd name="adj2" fmla="val 50000"/>
          </a:avLst>
        </a:prstGeom>
        <a:gradFill rotWithShape="0">
          <a:gsLst>
            <a:gs pos="0">
              <a:schemeClr val="accent2">
                <a:hueOff val="0"/>
                <a:satOff val="0"/>
                <a:lumOff val="0"/>
                <a:alphaOff val="0"/>
                <a:tint val="65000"/>
                <a:shade val="92000"/>
                <a:satMod val="130000"/>
              </a:schemeClr>
            </a:gs>
            <a:gs pos="45000">
              <a:schemeClr val="accent2">
                <a:hueOff val="0"/>
                <a:satOff val="0"/>
                <a:lumOff val="0"/>
                <a:alphaOff val="0"/>
                <a:tint val="60000"/>
                <a:shade val="99000"/>
                <a:satMod val="120000"/>
              </a:schemeClr>
            </a:gs>
            <a:gs pos="100000">
              <a:schemeClr val="accent2">
                <a:hueOff val="0"/>
                <a:satOff val="0"/>
                <a:lumOff val="0"/>
                <a:alphaOff val="0"/>
                <a:tint val="55000"/>
                <a:satMod val="140000"/>
              </a:schemeClr>
            </a:gs>
          </a:gsLst>
          <a:path path="circle">
            <a:fillToRect l="100000" t="100000" r="100000" b="100000"/>
          </a:path>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108978" y="534695"/>
        <a:ext cx="350937" cy="351883"/>
      </dsp:txXfrm>
    </dsp:sp>
    <dsp:sp modelId="{9D319BAD-007F-4B13-BE17-B76B6225251F}">
      <dsp:nvSpPr>
        <dsp:cNvPr id="0" name=""/>
        <dsp:cNvSpPr/>
      </dsp:nvSpPr>
      <dsp:spPr>
        <a:xfrm>
          <a:off x="3846797" y="1196"/>
          <a:ext cx="2364804" cy="1418882"/>
        </a:xfrm>
        <a:prstGeom prst="roundRect">
          <a:avLst>
            <a:gd name="adj" fmla="val 10000"/>
          </a:avLst>
        </a:prstGeom>
        <a:gradFill rotWithShape="0">
          <a:gsLst>
            <a:gs pos="0">
              <a:schemeClr val="accent2">
                <a:hueOff val="635930"/>
                <a:satOff val="-14509"/>
                <a:lumOff val="5360"/>
                <a:alphaOff val="0"/>
                <a:tint val="65000"/>
                <a:shade val="92000"/>
                <a:satMod val="130000"/>
              </a:schemeClr>
            </a:gs>
            <a:gs pos="45000">
              <a:schemeClr val="accent2">
                <a:hueOff val="635930"/>
                <a:satOff val="-14509"/>
                <a:lumOff val="5360"/>
                <a:alphaOff val="0"/>
                <a:tint val="60000"/>
                <a:shade val="99000"/>
                <a:satMod val="120000"/>
              </a:schemeClr>
            </a:gs>
            <a:gs pos="100000">
              <a:schemeClr val="accent2">
                <a:hueOff val="635930"/>
                <a:satOff val="-14509"/>
                <a:lumOff val="536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a:t>OpenWeatherMap sait donner la météo pour plus de 200 000 villes</a:t>
          </a:r>
          <a:endParaRPr lang="en-US" sz="1800" kern="1200"/>
        </a:p>
      </dsp:txBody>
      <dsp:txXfrm>
        <a:off x="3888355" y="42754"/>
        <a:ext cx="2281688" cy="1335766"/>
      </dsp:txXfrm>
    </dsp:sp>
    <dsp:sp modelId="{8E33D978-A3CA-47C7-9E29-A52339275CFD}">
      <dsp:nvSpPr>
        <dsp:cNvPr id="0" name=""/>
        <dsp:cNvSpPr/>
      </dsp:nvSpPr>
      <dsp:spPr>
        <a:xfrm>
          <a:off x="6419705" y="417401"/>
          <a:ext cx="501338" cy="586471"/>
        </a:xfrm>
        <a:prstGeom prst="rightArrow">
          <a:avLst>
            <a:gd name="adj1" fmla="val 60000"/>
            <a:gd name="adj2" fmla="val 50000"/>
          </a:avLst>
        </a:prstGeom>
        <a:gradFill rotWithShape="0">
          <a:gsLst>
            <a:gs pos="0">
              <a:schemeClr val="accent2">
                <a:hueOff val="953895"/>
                <a:satOff val="-21764"/>
                <a:lumOff val="8039"/>
                <a:alphaOff val="0"/>
                <a:tint val="65000"/>
                <a:shade val="92000"/>
                <a:satMod val="130000"/>
              </a:schemeClr>
            </a:gs>
            <a:gs pos="45000">
              <a:schemeClr val="accent2">
                <a:hueOff val="953895"/>
                <a:satOff val="-21764"/>
                <a:lumOff val="8039"/>
                <a:alphaOff val="0"/>
                <a:tint val="60000"/>
                <a:shade val="99000"/>
                <a:satMod val="120000"/>
              </a:schemeClr>
            </a:gs>
            <a:gs pos="100000">
              <a:schemeClr val="accent2">
                <a:hueOff val="953895"/>
                <a:satOff val="-21764"/>
                <a:lumOff val="8039"/>
                <a:alphaOff val="0"/>
                <a:tint val="55000"/>
                <a:satMod val="140000"/>
              </a:schemeClr>
            </a:gs>
          </a:gsLst>
          <a:path path="circle">
            <a:fillToRect l="100000" t="100000" r="100000" b="100000"/>
          </a:path>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419705" y="534695"/>
        <a:ext cx="350937" cy="351883"/>
      </dsp:txXfrm>
    </dsp:sp>
    <dsp:sp modelId="{D60616E4-0CE9-40E1-B7D8-B830F7CA0D9C}">
      <dsp:nvSpPr>
        <dsp:cNvPr id="0" name=""/>
        <dsp:cNvSpPr/>
      </dsp:nvSpPr>
      <dsp:spPr>
        <a:xfrm>
          <a:off x="7157524" y="1196"/>
          <a:ext cx="2364804" cy="1418882"/>
        </a:xfrm>
        <a:prstGeom prst="roundRect">
          <a:avLst>
            <a:gd name="adj" fmla="val 10000"/>
          </a:avLst>
        </a:prstGeom>
        <a:gradFill rotWithShape="0">
          <a:gsLst>
            <a:gs pos="0">
              <a:schemeClr val="accent2">
                <a:hueOff val="1271860"/>
                <a:satOff val="-29019"/>
                <a:lumOff val="10719"/>
                <a:alphaOff val="0"/>
                <a:tint val="65000"/>
                <a:shade val="92000"/>
                <a:satMod val="130000"/>
              </a:schemeClr>
            </a:gs>
            <a:gs pos="45000">
              <a:schemeClr val="accent2">
                <a:hueOff val="1271860"/>
                <a:satOff val="-29019"/>
                <a:lumOff val="10719"/>
                <a:alphaOff val="0"/>
                <a:tint val="60000"/>
                <a:shade val="99000"/>
                <a:satMod val="120000"/>
              </a:schemeClr>
            </a:gs>
            <a:gs pos="100000">
              <a:schemeClr val="accent2">
                <a:hueOff val="1271860"/>
                <a:satOff val="-29019"/>
                <a:lumOff val="10719"/>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a:t>DialogFlow possède des entités métier pré-entraînées dont l’entité sys.geo-city</a:t>
          </a:r>
          <a:endParaRPr lang="en-US" sz="1800" kern="1200"/>
        </a:p>
      </dsp:txBody>
      <dsp:txXfrm>
        <a:off x="7199082" y="42754"/>
        <a:ext cx="2281688" cy="1335766"/>
      </dsp:txXfrm>
    </dsp:sp>
    <dsp:sp modelId="{3F9DDEE0-E3FC-4B48-9900-CCF27EB00F63}">
      <dsp:nvSpPr>
        <dsp:cNvPr id="0" name=""/>
        <dsp:cNvSpPr/>
      </dsp:nvSpPr>
      <dsp:spPr>
        <a:xfrm rot="5400000">
          <a:off x="8089257" y="1585615"/>
          <a:ext cx="501338" cy="586471"/>
        </a:xfrm>
        <a:prstGeom prst="rightArrow">
          <a:avLst>
            <a:gd name="adj1" fmla="val 60000"/>
            <a:gd name="adj2" fmla="val 50000"/>
          </a:avLst>
        </a:prstGeom>
        <a:gradFill rotWithShape="0">
          <a:gsLst>
            <a:gs pos="0">
              <a:schemeClr val="accent2">
                <a:hueOff val="1907789"/>
                <a:satOff val="-43528"/>
                <a:lumOff val="16079"/>
                <a:alphaOff val="0"/>
                <a:tint val="65000"/>
                <a:shade val="92000"/>
                <a:satMod val="130000"/>
              </a:schemeClr>
            </a:gs>
            <a:gs pos="45000">
              <a:schemeClr val="accent2">
                <a:hueOff val="1907789"/>
                <a:satOff val="-43528"/>
                <a:lumOff val="16079"/>
                <a:alphaOff val="0"/>
                <a:tint val="60000"/>
                <a:shade val="99000"/>
                <a:satMod val="120000"/>
              </a:schemeClr>
            </a:gs>
            <a:gs pos="100000">
              <a:schemeClr val="accent2">
                <a:hueOff val="1907789"/>
                <a:satOff val="-43528"/>
                <a:lumOff val="16079"/>
                <a:alphaOff val="0"/>
                <a:tint val="55000"/>
                <a:satMod val="140000"/>
              </a:schemeClr>
            </a:gs>
          </a:gsLst>
          <a:path path="circle">
            <a:fillToRect l="100000" t="100000" r="100000" b="100000"/>
          </a:path>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8163985" y="1628182"/>
        <a:ext cx="351883" cy="350937"/>
      </dsp:txXfrm>
    </dsp:sp>
    <dsp:sp modelId="{4FE58EAF-967D-4C3C-BA45-E89D4BE2F9F1}">
      <dsp:nvSpPr>
        <dsp:cNvPr id="0" name=""/>
        <dsp:cNvSpPr/>
      </dsp:nvSpPr>
      <dsp:spPr>
        <a:xfrm>
          <a:off x="7157524" y="2366000"/>
          <a:ext cx="2364804" cy="1418882"/>
        </a:xfrm>
        <a:prstGeom prst="roundRect">
          <a:avLst>
            <a:gd name="adj" fmla="val 10000"/>
          </a:avLst>
        </a:prstGeom>
        <a:gradFill rotWithShape="0">
          <a:gsLst>
            <a:gs pos="0">
              <a:schemeClr val="accent2">
                <a:hueOff val="1907789"/>
                <a:satOff val="-43528"/>
                <a:lumOff val="16079"/>
                <a:alphaOff val="0"/>
                <a:tint val="65000"/>
                <a:shade val="92000"/>
                <a:satMod val="130000"/>
              </a:schemeClr>
            </a:gs>
            <a:gs pos="45000">
              <a:schemeClr val="accent2">
                <a:hueOff val="1907789"/>
                <a:satOff val="-43528"/>
                <a:lumOff val="16079"/>
                <a:alphaOff val="0"/>
                <a:tint val="60000"/>
                <a:shade val="99000"/>
                <a:satMod val="120000"/>
              </a:schemeClr>
            </a:gs>
            <a:gs pos="100000">
              <a:schemeClr val="accent2">
                <a:hueOff val="1907789"/>
                <a:satOff val="-43528"/>
                <a:lumOff val="16079"/>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a:t>On va améliorer l’assistant pour obtenir la météo partout dans le monde.</a:t>
          </a:r>
          <a:endParaRPr lang="en-US" sz="1800" kern="1200"/>
        </a:p>
      </dsp:txBody>
      <dsp:txXfrm>
        <a:off x="7199082" y="2407558"/>
        <a:ext cx="2281688" cy="1335766"/>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6ABAFD-6AD2-42EB-8D03-9FBF52348A6D}" type="datetimeFigureOut">
              <a:rPr lang="fr-FR" smtClean="0"/>
              <a:t>21/11/2019</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E1E9A2-AF1E-4441-8323-AF2BD5986EEA}" type="slidenum">
              <a:rPr lang="fr-FR" smtClean="0"/>
              <a:t>‹N°›</a:t>
            </a:fld>
            <a:endParaRPr lang="fr-FR"/>
          </a:p>
        </p:txBody>
      </p:sp>
    </p:spTree>
    <p:extLst>
      <p:ext uri="{BB962C8B-B14F-4D97-AF65-F5344CB8AC3E}">
        <p14:creationId xmlns:p14="http://schemas.microsoft.com/office/powerpoint/2010/main" val="34921311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451511-9250-40A0-941F-81AD179942F7}" type="datetimeFigureOut">
              <a:rPr lang="fr-FR" smtClean="0"/>
              <a:t>21/11/2019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B33FF3-B2E2-4828-B387-7A7A0560D3E8}" type="slidenum">
              <a:rPr lang="fr-FR" smtClean="0"/>
              <a:t>‹N°›</a:t>
            </a:fld>
            <a:endParaRPr lang="fr-FR"/>
          </a:p>
        </p:txBody>
      </p:sp>
    </p:spTree>
    <p:extLst>
      <p:ext uri="{BB962C8B-B14F-4D97-AF65-F5344CB8AC3E}">
        <p14:creationId xmlns:p14="http://schemas.microsoft.com/office/powerpoint/2010/main" val="342516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Démonstration :</a:t>
            </a:r>
          </a:p>
          <a:p>
            <a:r>
              <a:rPr lang="fr-FR" dirty="0"/>
              <a:t>Créer l’agent Polytech-cours, </a:t>
            </a:r>
            <a:r>
              <a:rPr lang="fr-FR" dirty="0" err="1"/>
              <a:t>fr</a:t>
            </a:r>
            <a:r>
              <a:rPr lang="fr-FR" dirty="0"/>
              <a:t>, </a:t>
            </a:r>
          </a:p>
          <a:p>
            <a:r>
              <a:rPr lang="fr-FR" dirty="0"/>
              <a:t>Explorer la </a:t>
            </a:r>
            <a:r>
              <a:rPr lang="fr-FR" dirty="0" err="1"/>
              <a:t>welcome</a:t>
            </a:r>
            <a:r>
              <a:rPr lang="fr-FR" dirty="0"/>
              <a:t> – </a:t>
            </a:r>
            <a:r>
              <a:rPr lang="fr-FR" dirty="0" err="1"/>
              <a:t>intent</a:t>
            </a:r>
            <a:r>
              <a:rPr lang="fr-FR" dirty="0"/>
              <a:t> et la tester en montrant la console  -&gt; </a:t>
            </a:r>
            <a:r>
              <a:rPr lang="fr-FR" dirty="0" err="1"/>
              <a:t>l’intent</a:t>
            </a:r>
            <a:r>
              <a:rPr lang="fr-FR" dirty="0"/>
              <a:t> ne fonctionne pas (pas de phrase d’entraînement initialement)</a:t>
            </a:r>
          </a:p>
          <a:p>
            <a:r>
              <a:rPr lang="fr-FR" dirty="0"/>
              <a:t>Ajouter des training phrase (Bonjour, Hello, etc.) et retester (les étudiants font aussi la manip)</a:t>
            </a:r>
          </a:p>
          <a:p>
            <a:r>
              <a:rPr lang="fr-FR" dirty="0"/>
              <a:t>Erreur sur </a:t>
            </a:r>
            <a:r>
              <a:rPr lang="fr-FR" dirty="0" err="1"/>
              <a:t>Hola</a:t>
            </a:r>
            <a:endParaRPr lang="fr-FR" dirty="0"/>
          </a:p>
          <a:p>
            <a:r>
              <a:rPr lang="fr-FR" dirty="0"/>
              <a:t>Ouvrir onglet Training pour montrer les réussite et/ou échec et corriger pour Holà</a:t>
            </a:r>
          </a:p>
          <a:p>
            <a:r>
              <a:rPr lang="fr-FR" dirty="0"/>
              <a:t>Ajouter l’entité Ville avec Nantes (chez moi), Paris (la capitale)</a:t>
            </a:r>
          </a:p>
          <a:p>
            <a:r>
              <a:rPr lang="fr-FR" dirty="0"/>
              <a:t>Ajouter </a:t>
            </a:r>
            <a:r>
              <a:rPr lang="fr-FR" dirty="0" err="1"/>
              <a:t>l’intent</a:t>
            </a:r>
            <a:r>
              <a:rPr lang="fr-FR" dirty="0"/>
              <a:t> </a:t>
            </a:r>
            <a:r>
              <a:rPr lang="fr-FR" dirty="0" err="1"/>
              <a:t>donnerMeteo</a:t>
            </a:r>
            <a:r>
              <a:rPr lang="fr-FR" dirty="0"/>
              <a:t> avec les exemples de ville et mettre une réponse indiquant que le bot ne sait pas répondre – utiliser $param</a:t>
            </a:r>
          </a:p>
          <a:p>
            <a:r>
              <a:rPr lang="fr-FR" dirty="0"/>
              <a:t>Tester</a:t>
            </a:r>
          </a:p>
          <a:p>
            <a:endParaRPr lang="fr-FR" dirty="0"/>
          </a:p>
        </p:txBody>
      </p:sp>
      <p:sp>
        <p:nvSpPr>
          <p:cNvPr id="4" name="Espace réservé du numéro de diapositive 3"/>
          <p:cNvSpPr>
            <a:spLocks noGrp="1"/>
          </p:cNvSpPr>
          <p:nvPr>
            <p:ph type="sldNum" sz="quarter" idx="10"/>
          </p:nvPr>
        </p:nvSpPr>
        <p:spPr/>
        <p:txBody>
          <a:bodyPr/>
          <a:lstStyle/>
          <a:p>
            <a:fld id="{10B33FF3-B2E2-4828-B387-7A7A0560D3E8}" type="slidenum">
              <a:rPr lang="fr-FR" smtClean="0"/>
              <a:t>38</a:t>
            </a:fld>
            <a:endParaRPr lang="fr-FR"/>
          </a:p>
        </p:txBody>
      </p:sp>
    </p:spTree>
    <p:extLst>
      <p:ext uri="{BB962C8B-B14F-4D97-AF65-F5344CB8AC3E}">
        <p14:creationId xmlns:p14="http://schemas.microsoft.com/office/powerpoint/2010/main" val="2087732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0B33FF3-B2E2-4828-B387-7A7A0560D3E8}" type="slidenum">
              <a:rPr lang="fr-FR" smtClean="0"/>
              <a:t>39</a:t>
            </a:fld>
            <a:endParaRPr lang="fr-FR"/>
          </a:p>
        </p:txBody>
      </p:sp>
    </p:spTree>
    <p:extLst>
      <p:ext uri="{BB962C8B-B14F-4D97-AF65-F5344CB8AC3E}">
        <p14:creationId xmlns:p14="http://schemas.microsoft.com/office/powerpoint/2010/main" val="3698078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0B33FF3-B2E2-4828-B387-7A7A0560D3E8}" type="slidenum">
              <a:rPr lang="fr-FR" smtClean="0"/>
              <a:t>40</a:t>
            </a:fld>
            <a:endParaRPr lang="fr-FR"/>
          </a:p>
        </p:txBody>
      </p:sp>
    </p:spTree>
    <p:extLst>
      <p:ext uri="{BB962C8B-B14F-4D97-AF65-F5344CB8AC3E}">
        <p14:creationId xmlns:p14="http://schemas.microsoft.com/office/powerpoint/2010/main" val="3940194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0B33FF3-B2E2-4828-B387-7A7A0560D3E8}" type="slidenum">
              <a:rPr lang="fr-FR" smtClean="0"/>
              <a:t>66</a:t>
            </a:fld>
            <a:endParaRPr lang="fr-FR"/>
          </a:p>
        </p:txBody>
      </p:sp>
    </p:spTree>
    <p:extLst>
      <p:ext uri="{BB962C8B-B14F-4D97-AF65-F5344CB8AC3E}">
        <p14:creationId xmlns:p14="http://schemas.microsoft.com/office/powerpoint/2010/main" val="1092631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garde l’intention </a:t>
            </a:r>
            <a:r>
              <a:rPr lang="fr-FR" dirty="0" err="1"/>
              <a:t>demanderMeteo</a:t>
            </a:r>
            <a:r>
              <a:rPr lang="fr-FR" dirty="0"/>
              <a:t> nécessaire à la dernière question. </a:t>
            </a:r>
          </a:p>
          <a:p>
            <a:endParaRPr lang="fr-FR" dirty="0"/>
          </a:p>
          <a:p>
            <a:r>
              <a:rPr lang="fr-FR" dirty="0"/>
              <a:t>Pékin n’est pas reconnu d’</a:t>
            </a:r>
            <a:r>
              <a:rPr lang="fr-FR" dirty="0" err="1"/>
              <a:t>openweathermap</a:t>
            </a:r>
            <a:r>
              <a:rPr lang="fr-FR" dirty="0"/>
              <a:t> mais est bien comprise de </a:t>
            </a:r>
            <a:r>
              <a:rPr lang="fr-FR" dirty="0" err="1"/>
              <a:t>DialogFlow</a:t>
            </a:r>
            <a:r>
              <a:rPr lang="fr-FR" dirty="0"/>
              <a:t> si on tente un nom quelconque style « </a:t>
            </a:r>
            <a:r>
              <a:rPr lang="fr-FR" dirty="0" err="1"/>
              <a:t>ttererte</a:t>
            </a:r>
            <a:r>
              <a:rPr lang="fr-FR" dirty="0"/>
              <a:t> » </a:t>
            </a:r>
            <a:r>
              <a:rPr lang="fr-FR" dirty="0" err="1"/>
              <a:t>DialogFlow</a:t>
            </a:r>
            <a:r>
              <a:rPr lang="fr-FR" dirty="0"/>
              <a:t> demande qu’on donne un nom de ville.</a:t>
            </a:r>
          </a:p>
          <a:p>
            <a:endParaRPr lang="fr-FR" dirty="0"/>
          </a:p>
          <a:p>
            <a:r>
              <a:rPr lang="fr-FR" dirty="0"/>
              <a:t>Corriger en vérifiant qu’</a:t>
            </a:r>
            <a:r>
              <a:rPr lang="fr-FR" dirty="0" err="1"/>
              <a:t>openweather</a:t>
            </a:r>
            <a:r>
              <a:rPr lang="fr-FR" dirty="0"/>
              <a:t> </a:t>
            </a:r>
            <a:r>
              <a:rPr lang="fr-FR" dirty="0" err="1"/>
              <a:t>map</a:t>
            </a:r>
            <a:r>
              <a:rPr lang="fr-FR" dirty="0"/>
              <a:t> a bien trouver sinon renvoyer une réponse du genre : je n’ai pas $ville dans mes tables météo.</a:t>
            </a:r>
          </a:p>
        </p:txBody>
      </p:sp>
      <p:sp>
        <p:nvSpPr>
          <p:cNvPr id="4" name="Espace réservé du numéro de diapositive 3"/>
          <p:cNvSpPr>
            <a:spLocks noGrp="1"/>
          </p:cNvSpPr>
          <p:nvPr>
            <p:ph type="sldNum" sz="quarter" idx="10"/>
          </p:nvPr>
        </p:nvSpPr>
        <p:spPr/>
        <p:txBody>
          <a:bodyPr/>
          <a:lstStyle/>
          <a:p>
            <a:fld id="{10B33FF3-B2E2-4828-B387-7A7A0560D3E8}" type="slidenum">
              <a:rPr lang="fr-FR" smtClean="0"/>
              <a:t>67</a:t>
            </a:fld>
            <a:endParaRPr lang="fr-FR"/>
          </a:p>
        </p:txBody>
      </p:sp>
    </p:spTree>
    <p:extLst>
      <p:ext uri="{BB962C8B-B14F-4D97-AF65-F5344CB8AC3E}">
        <p14:creationId xmlns:p14="http://schemas.microsoft.com/office/powerpoint/2010/main" val="1120493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fr-FR"/>
              <a:t>Modifiez le style du titre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09EBF71F-978A-4E29-8B5B-76D052A8F922}" type="datetime1">
              <a:rPr lang="en-US" smtClean="0"/>
              <a:t>11/21/2019</a:t>
            </a:fld>
            <a:endParaRPr lang="en-US" dirty="0"/>
          </a:p>
        </p:txBody>
      </p:sp>
      <p:sp>
        <p:nvSpPr>
          <p:cNvPr id="5" name="Footer Placeholder 4"/>
          <p:cNvSpPr>
            <a:spLocks noGrp="1"/>
          </p:cNvSpPr>
          <p:nvPr>
            <p:ph type="ftr" sz="quarter" idx="11"/>
          </p:nvPr>
        </p:nvSpPr>
        <p:spPr/>
        <p:txBody>
          <a:bodyPr/>
          <a:lstStyle/>
          <a:p>
            <a:r>
              <a:rPr lang="en-US" dirty="0"/>
              <a:t>Hugues Van-Eylen</a:t>
            </a:r>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907D179-0DB0-4586-88D8-1404E1DCF56D}" type="datetime1">
              <a:rPr lang="en-US" smtClean="0"/>
              <a:t>11/21/2019</a:t>
            </a:fld>
            <a:endParaRPr lang="en-US" dirty="0"/>
          </a:p>
        </p:txBody>
      </p:sp>
      <p:sp>
        <p:nvSpPr>
          <p:cNvPr id="5" name="Footer Placeholder 4"/>
          <p:cNvSpPr>
            <a:spLocks noGrp="1"/>
          </p:cNvSpPr>
          <p:nvPr>
            <p:ph type="ftr" sz="quarter" idx="11"/>
          </p:nvPr>
        </p:nvSpPr>
        <p:spPr/>
        <p:txBody>
          <a:bodyPr/>
          <a:lstStyle/>
          <a:p>
            <a:r>
              <a:rPr lang="en-US"/>
              <a:t>Hugues Van-Eylen</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99DBFE2-CA52-448C-82E0-1D2E68A5D849}" type="datetime1">
              <a:rPr lang="en-US" smtClean="0"/>
              <a:t>11/21/2019</a:t>
            </a:fld>
            <a:endParaRPr lang="en-US" dirty="0"/>
          </a:p>
        </p:txBody>
      </p:sp>
      <p:sp>
        <p:nvSpPr>
          <p:cNvPr id="5" name="Footer Placeholder 4"/>
          <p:cNvSpPr>
            <a:spLocks noGrp="1"/>
          </p:cNvSpPr>
          <p:nvPr>
            <p:ph type="ftr" sz="quarter" idx="11"/>
          </p:nvPr>
        </p:nvSpPr>
        <p:spPr/>
        <p:txBody>
          <a:bodyPr/>
          <a:lstStyle/>
          <a:p>
            <a:r>
              <a:rPr lang="en-US"/>
              <a:t>Hugues Van-Eylen</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AE601B6-8068-4725-8D45-0B9C1957BD95}" type="datetime1">
              <a:rPr lang="en-US" smtClean="0"/>
              <a:t>11/21/2019</a:t>
            </a:fld>
            <a:endParaRPr lang="en-US" dirty="0"/>
          </a:p>
        </p:txBody>
      </p:sp>
      <p:sp>
        <p:nvSpPr>
          <p:cNvPr id="5" name="Footer Placeholder 4"/>
          <p:cNvSpPr>
            <a:spLocks noGrp="1"/>
          </p:cNvSpPr>
          <p:nvPr>
            <p:ph type="ftr" sz="quarter" idx="11"/>
          </p:nvPr>
        </p:nvSpPr>
        <p:spPr/>
        <p:txBody>
          <a:bodyPr/>
          <a:lstStyle/>
          <a:p>
            <a:r>
              <a:rPr lang="en-US" dirty="0"/>
              <a:t>Hugues Van-Eylen</a:t>
            </a:r>
          </a:p>
        </p:txBody>
      </p:sp>
      <p:sp>
        <p:nvSpPr>
          <p:cNvPr id="6" name="Slide Number Placeholder 5"/>
          <p:cNvSpPr>
            <a:spLocks noGrp="1"/>
          </p:cNvSpPr>
          <p:nvPr>
            <p:ph type="sldNum" sz="quarter" idx="12"/>
          </p:nvPr>
        </p:nvSpPr>
        <p:spPr/>
        <p:txBody>
          <a:bodyPr/>
          <a:lstStyle/>
          <a:p>
            <a:fld id="{629637A9-119A-49DA-BD12-AAC58B377D80}"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67322F0F-3E7F-4824-AB28-9209B6A65B85}" type="datetime1">
              <a:rPr lang="en-US" smtClean="0"/>
              <a:t>11/21/2019</a:t>
            </a:fld>
            <a:endParaRPr lang="en-US" dirty="0"/>
          </a:p>
        </p:txBody>
      </p:sp>
      <p:sp>
        <p:nvSpPr>
          <p:cNvPr id="5" name="Footer Placeholder 4"/>
          <p:cNvSpPr>
            <a:spLocks noGrp="1"/>
          </p:cNvSpPr>
          <p:nvPr>
            <p:ph type="ftr" sz="quarter" idx="11"/>
          </p:nvPr>
        </p:nvSpPr>
        <p:spPr/>
        <p:txBody>
          <a:bodyPr/>
          <a:lstStyle/>
          <a:p>
            <a:r>
              <a:rPr lang="en-US" dirty="0"/>
              <a:t>Hugues Van-Eylen</a:t>
            </a:r>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FFCB08D-968A-4A55-9937-7599631CEBB5}" type="datetime1">
              <a:rPr lang="en-US" smtClean="0"/>
              <a:t>11/21/2019</a:t>
            </a:fld>
            <a:endParaRPr lang="en-US" dirty="0"/>
          </a:p>
        </p:txBody>
      </p:sp>
      <p:sp>
        <p:nvSpPr>
          <p:cNvPr id="6" name="Footer Placeholder 5"/>
          <p:cNvSpPr>
            <a:spLocks noGrp="1"/>
          </p:cNvSpPr>
          <p:nvPr>
            <p:ph type="ftr" sz="quarter" idx="11"/>
          </p:nvPr>
        </p:nvSpPr>
        <p:spPr/>
        <p:txBody>
          <a:bodyPr/>
          <a:lstStyle/>
          <a:p>
            <a:r>
              <a:rPr lang="en-US"/>
              <a:t>Hugues Van-Eylen</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097280" y="2582334"/>
            <a:ext cx="4937760" cy="337820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217920" y="2582334"/>
            <a:ext cx="4937760" cy="337820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E2527B9A-F3C3-4ADA-A768-CEBE222EA188}" type="datetime1">
              <a:rPr lang="en-US" smtClean="0"/>
              <a:t>11/21/2019</a:t>
            </a:fld>
            <a:endParaRPr lang="en-US" dirty="0"/>
          </a:p>
        </p:txBody>
      </p:sp>
      <p:sp>
        <p:nvSpPr>
          <p:cNvPr id="8" name="Footer Placeholder 7"/>
          <p:cNvSpPr>
            <a:spLocks noGrp="1"/>
          </p:cNvSpPr>
          <p:nvPr>
            <p:ph type="ftr" sz="quarter" idx="11"/>
          </p:nvPr>
        </p:nvSpPr>
        <p:spPr/>
        <p:txBody>
          <a:bodyPr/>
          <a:lstStyle/>
          <a:p>
            <a:r>
              <a:rPr lang="en-US"/>
              <a:t>Hugues Van-Eylen</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6C0D2CF0-5615-4BCC-9252-CF870D63713E}" type="datetime1">
              <a:rPr lang="en-US" smtClean="0"/>
              <a:t>11/21/2019</a:t>
            </a:fld>
            <a:endParaRPr lang="en-US" dirty="0"/>
          </a:p>
        </p:txBody>
      </p:sp>
      <p:sp>
        <p:nvSpPr>
          <p:cNvPr id="4" name="Footer Placeholder 3"/>
          <p:cNvSpPr>
            <a:spLocks noGrp="1"/>
          </p:cNvSpPr>
          <p:nvPr>
            <p:ph type="ftr" sz="quarter" idx="11"/>
          </p:nvPr>
        </p:nvSpPr>
        <p:spPr/>
        <p:txBody>
          <a:bodyPr/>
          <a:lstStyle/>
          <a:p>
            <a:r>
              <a:rPr lang="en-US"/>
              <a:t>Hugues Van-Eylen</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627C855-9D34-411E-98D2-C326698CB656}" type="datetime1">
              <a:rPr lang="en-US" smtClean="0"/>
              <a:t>11/21/2019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Hugues Van-Eylen</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1A42970-3041-4D63-B0BF-F8824E9675DA}" type="datetime1">
              <a:rPr lang="en-US" smtClean="0"/>
              <a:t>11/21/2019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Hugues Van-Eylen</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9DA5ACAD-0F41-4778-A2AF-45CE7EAB9B39}" type="datetime1">
              <a:rPr lang="en-US" smtClean="0"/>
              <a:t>11/21/2019</a:t>
            </a:fld>
            <a:endParaRPr lang="en-US" dirty="0"/>
          </a:p>
        </p:txBody>
      </p:sp>
      <p:sp>
        <p:nvSpPr>
          <p:cNvPr id="6" name="Footer Placeholder 5"/>
          <p:cNvSpPr>
            <a:spLocks noGrp="1"/>
          </p:cNvSpPr>
          <p:nvPr>
            <p:ph type="ftr" sz="quarter" idx="11"/>
          </p:nvPr>
        </p:nvSpPr>
        <p:spPr/>
        <p:txBody>
          <a:bodyPr/>
          <a:lstStyle/>
          <a:p>
            <a:r>
              <a:rPr lang="en-US"/>
              <a:t>Hugues Van-Eylen</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D9246BD-96CF-451B-B0E5-EA4AA4E9E4A8}" type="datetime1">
              <a:rPr lang="en-US" smtClean="0"/>
              <a:t>11/21/2019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Hugues Van-Eylen</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28.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65.jp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Layout" Target="../diagrams/layout3.xml"/><Relationship Id="rId7" Type="http://schemas.openxmlformats.org/officeDocument/2006/relationships/image" Target="../media/image57.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unicodey.com/emoji-data/table.htm" TargetMode="External"/><Relationship Id="rId2" Type="http://schemas.openxmlformats.org/officeDocument/2006/relationships/hyperlink" Target="https://www.webpagefx.com/tools/emoji-cheat-sheet/" TargetMode="Externa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hyperlink" Target="https://openweathermap.org/weather-conditions"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79.png"/></Relationships>
</file>

<file path=ppt/slides/_rels/slide73.xml.rels><?xml version="1.0" encoding="UTF-8" standalone="yes"?>
<Relationships xmlns="http://schemas.openxmlformats.org/package/2006/relationships"><Relationship Id="rId2" Type="http://schemas.openxmlformats.org/officeDocument/2006/relationships/hyperlink" Target="https://haptik.ai/blog/usability-heuristics-chatbot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 3"/>
          <p:cNvPicPr>
            <a:picLocks noChangeAspect="1"/>
          </p:cNvPicPr>
          <p:nvPr/>
        </p:nvPicPr>
        <p:blipFill rotWithShape="1">
          <a:blip r:embed="rId2">
            <a:duotone>
              <a:schemeClr val="accent1">
                <a:shade val="45000"/>
                <a:satMod val="135000"/>
              </a:schemeClr>
              <a:prstClr val="white"/>
            </a:duotone>
          </a:blip>
          <a:srcRect t="8774" r="-1" b="474"/>
          <a:stretch/>
        </p:blipFill>
        <p:spPr>
          <a:xfrm>
            <a:off x="16" y="10"/>
            <a:ext cx="7556889" cy="6857990"/>
          </a:xfrm>
          <a:prstGeom prst="rect">
            <a:avLst/>
          </a:prstGeom>
        </p:spPr>
      </p:pic>
      <p:sp>
        <p:nvSpPr>
          <p:cNvPr id="12" name="Rectangle 11">
            <a:extLst>
              <a:ext uri="{FF2B5EF4-FFF2-40B4-BE49-F238E27FC236}">
                <a16:creationId xmlns:a16="http://schemas.microsoft.com/office/drawing/2014/main" id="{C134A61E-E750-4776-9144-4A5FDF9D7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EEAEDD6-A8CD-4422-9792-D2A94C8D2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ctrTitle"/>
          </p:nvPr>
        </p:nvSpPr>
        <p:spPr>
          <a:xfrm>
            <a:off x="8096885" y="640080"/>
            <a:ext cx="3659246" cy="2926080"/>
          </a:xfrm>
        </p:spPr>
        <p:txBody>
          <a:bodyPr>
            <a:normAutofit/>
          </a:bodyPr>
          <a:lstStyle/>
          <a:p>
            <a:r>
              <a:rPr lang="fr-FR" sz="4400">
                <a:solidFill>
                  <a:srgbClr val="FFFFFF"/>
                </a:solidFill>
              </a:rPr>
              <a:t>Cours de </a:t>
            </a:r>
            <a:br>
              <a:rPr lang="fr-FR" sz="4400">
                <a:solidFill>
                  <a:srgbClr val="FFFFFF"/>
                </a:solidFill>
              </a:rPr>
            </a:br>
            <a:r>
              <a:rPr lang="fr-FR" sz="4400">
                <a:solidFill>
                  <a:srgbClr val="FFFFFF"/>
                </a:solidFill>
              </a:rPr>
              <a:t>Programmation </a:t>
            </a:r>
            <a:br>
              <a:rPr lang="fr-FR" sz="4400">
                <a:solidFill>
                  <a:srgbClr val="FFFFFF"/>
                </a:solidFill>
              </a:rPr>
            </a:br>
            <a:r>
              <a:rPr lang="fr-FR" sz="4400">
                <a:solidFill>
                  <a:srgbClr val="FFFFFF"/>
                </a:solidFill>
              </a:rPr>
              <a:t>de ChatBots</a:t>
            </a:r>
          </a:p>
        </p:txBody>
      </p:sp>
      <p:sp>
        <p:nvSpPr>
          <p:cNvPr id="3" name="Sous-titre 2"/>
          <p:cNvSpPr>
            <a:spLocks noGrp="1"/>
          </p:cNvSpPr>
          <p:nvPr>
            <p:ph type="subTitle" idx="1"/>
          </p:nvPr>
        </p:nvSpPr>
        <p:spPr>
          <a:xfrm>
            <a:off x="8096885" y="3578085"/>
            <a:ext cx="3659246" cy="1554480"/>
          </a:xfrm>
        </p:spPr>
        <p:txBody>
          <a:bodyPr>
            <a:normAutofit/>
          </a:bodyPr>
          <a:lstStyle/>
          <a:p>
            <a:r>
              <a:rPr lang="fr-FR" sz="1500" dirty="0">
                <a:solidFill>
                  <a:srgbClr val="FFFFFF"/>
                </a:solidFill>
              </a:rPr>
              <a:t>Avec node.js, </a:t>
            </a:r>
            <a:r>
              <a:rPr lang="fr-FR" sz="1500" dirty="0" err="1">
                <a:solidFill>
                  <a:srgbClr val="FFFFFF"/>
                </a:solidFill>
              </a:rPr>
              <a:t>Dialogflow</a:t>
            </a:r>
            <a:r>
              <a:rPr lang="fr-FR" sz="1500" dirty="0">
                <a:solidFill>
                  <a:srgbClr val="FFFFFF"/>
                </a:solidFill>
              </a:rPr>
              <a:t> et </a:t>
            </a:r>
            <a:r>
              <a:rPr lang="fr-FR" sz="1500" dirty="0" err="1">
                <a:solidFill>
                  <a:srgbClr val="FFFFFF"/>
                </a:solidFill>
              </a:rPr>
              <a:t>slack</a:t>
            </a:r>
            <a:endParaRPr lang="fr-FR" sz="1500" dirty="0">
              <a:solidFill>
                <a:srgbClr val="FFFFFF"/>
              </a:solidFill>
            </a:endParaRPr>
          </a:p>
        </p:txBody>
      </p:sp>
      <p:sp>
        <p:nvSpPr>
          <p:cNvPr id="5" name="Espace réservé de la date 4"/>
          <p:cNvSpPr>
            <a:spLocks noGrp="1"/>
          </p:cNvSpPr>
          <p:nvPr>
            <p:ph type="dt" sz="half" idx="10"/>
          </p:nvPr>
        </p:nvSpPr>
        <p:spPr>
          <a:xfrm>
            <a:off x="8096885" y="6459785"/>
            <a:ext cx="2787425" cy="365125"/>
          </a:xfrm>
        </p:spPr>
        <p:txBody>
          <a:bodyPr>
            <a:normAutofit/>
          </a:bodyPr>
          <a:lstStyle/>
          <a:p>
            <a:pPr>
              <a:spcAft>
                <a:spcPts val="600"/>
              </a:spcAft>
            </a:pPr>
            <a:fld id="{EEA028EA-20DF-49D3-81B1-BD8E6C2D2903}" type="datetime1">
              <a:rPr lang="en-US" smtClean="0"/>
              <a:pPr>
                <a:spcAft>
                  <a:spcPts val="600"/>
                </a:spcAft>
              </a:pPr>
              <a:t>11/21/2019</a:t>
            </a:fld>
            <a:endParaRPr lang="en-US"/>
          </a:p>
        </p:txBody>
      </p:sp>
      <p:sp>
        <p:nvSpPr>
          <p:cNvPr id="6" name="Espace réservé du pied de page 5"/>
          <p:cNvSpPr>
            <a:spLocks noGrp="1"/>
          </p:cNvSpPr>
          <p:nvPr>
            <p:ph type="ftr" sz="quarter" idx="11"/>
          </p:nvPr>
        </p:nvSpPr>
        <p:spPr>
          <a:xfrm>
            <a:off x="274849" y="6459785"/>
            <a:ext cx="7050183" cy="365125"/>
          </a:xfrm>
        </p:spPr>
        <p:txBody>
          <a:bodyPr>
            <a:normAutofit/>
          </a:bodyPr>
          <a:lstStyle/>
          <a:p>
            <a:pPr algn="l">
              <a:spcAft>
                <a:spcPts val="600"/>
              </a:spcAft>
            </a:pPr>
            <a:r>
              <a:rPr lang="en-US"/>
              <a:t>Hugues Van-Eylen</a:t>
            </a:r>
          </a:p>
        </p:txBody>
      </p:sp>
      <p:sp>
        <p:nvSpPr>
          <p:cNvPr id="7" name="Espace réservé du numéro de diapositive 6"/>
          <p:cNvSpPr>
            <a:spLocks noGrp="1"/>
          </p:cNvSpPr>
          <p:nvPr>
            <p:ph type="sldNum" sz="quarter" idx="12"/>
          </p:nvPr>
        </p:nvSpPr>
        <p:spPr>
          <a:xfrm>
            <a:off x="11030574" y="6459785"/>
            <a:ext cx="725557" cy="365125"/>
          </a:xfrm>
        </p:spPr>
        <p:txBody>
          <a:bodyPr>
            <a:normAutofit/>
          </a:bodyPr>
          <a:lstStyle/>
          <a:p>
            <a:pPr>
              <a:spcAft>
                <a:spcPts val="600"/>
              </a:spcAft>
            </a:pPr>
            <a:fld id="{4FAB73BC-B049-4115-A692-8D63A059BFB8}" type="slidenum">
              <a:rPr lang="en-US" smtClean="0"/>
              <a:pPr>
                <a:spcAft>
                  <a:spcPts val="600"/>
                </a:spcAft>
              </a:pPr>
              <a:t>1</a:t>
            </a:fld>
            <a:endParaRPr lang="en-US"/>
          </a:p>
        </p:txBody>
      </p:sp>
    </p:spTree>
    <p:extLst>
      <p:ext uri="{BB962C8B-B14F-4D97-AF65-F5344CB8AC3E}">
        <p14:creationId xmlns:p14="http://schemas.microsoft.com/office/powerpoint/2010/main" val="3826409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271787-753B-4F42-BAB8-BB05D769A758}"/>
              </a:ext>
            </a:extLst>
          </p:cNvPr>
          <p:cNvSpPr>
            <a:spLocks noGrp="1"/>
          </p:cNvSpPr>
          <p:nvPr>
            <p:ph type="title"/>
          </p:nvPr>
        </p:nvSpPr>
        <p:spPr/>
        <p:txBody>
          <a:bodyPr/>
          <a:lstStyle/>
          <a:p>
            <a:r>
              <a:rPr lang="fr-FR" dirty="0"/>
              <a:t>De la ligne de commande à l’interface conversationnelle</a:t>
            </a:r>
          </a:p>
        </p:txBody>
      </p:sp>
      <p:sp>
        <p:nvSpPr>
          <p:cNvPr id="3" name="Espace réservé de la date 2">
            <a:extLst>
              <a:ext uri="{FF2B5EF4-FFF2-40B4-BE49-F238E27FC236}">
                <a16:creationId xmlns:a16="http://schemas.microsoft.com/office/drawing/2014/main" id="{FFECD922-3E40-42EC-9275-606D18C448CF}"/>
              </a:ext>
            </a:extLst>
          </p:cNvPr>
          <p:cNvSpPr>
            <a:spLocks noGrp="1"/>
          </p:cNvSpPr>
          <p:nvPr>
            <p:ph type="dt" sz="half" idx="10"/>
          </p:nvPr>
        </p:nvSpPr>
        <p:spPr/>
        <p:txBody>
          <a:bodyPr/>
          <a:lstStyle/>
          <a:p>
            <a:fld id="{6C0D2CF0-5615-4BCC-9252-CF870D63713E}" type="datetime1">
              <a:rPr lang="en-US" smtClean="0"/>
              <a:t>11/21/2019</a:t>
            </a:fld>
            <a:endParaRPr lang="en-US" dirty="0"/>
          </a:p>
        </p:txBody>
      </p:sp>
      <p:sp>
        <p:nvSpPr>
          <p:cNvPr id="4" name="Espace réservé du pied de page 3">
            <a:extLst>
              <a:ext uri="{FF2B5EF4-FFF2-40B4-BE49-F238E27FC236}">
                <a16:creationId xmlns:a16="http://schemas.microsoft.com/office/drawing/2014/main" id="{EE65404A-3AE0-40BE-AFBD-B1636A991C07}"/>
              </a:ext>
            </a:extLst>
          </p:cNvPr>
          <p:cNvSpPr>
            <a:spLocks noGrp="1"/>
          </p:cNvSpPr>
          <p:nvPr>
            <p:ph type="ftr" sz="quarter" idx="11"/>
          </p:nvPr>
        </p:nvSpPr>
        <p:spPr/>
        <p:txBody>
          <a:bodyPr/>
          <a:lstStyle/>
          <a:p>
            <a:r>
              <a:rPr lang="en-US"/>
              <a:t>Hugues Van-Eylen</a:t>
            </a:r>
            <a:endParaRPr lang="en-US" dirty="0"/>
          </a:p>
        </p:txBody>
      </p:sp>
      <p:sp>
        <p:nvSpPr>
          <p:cNvPr id="5" name="Espace réservé du numéro de diapositive 4">
            <a:extLst>
              <a:ext uri="{FF2B5EF4-FFF2-40B4-BE49-F238E27FC236}">
                <a16:creationId xmlns:a16="http://schemas.microsoft.com/office/drawing/2014/main" id="{C69F42BC-CD86-46AD-8A25-CAB719B781FA}"/>
              </a:ext>
            </a:extLst>
          </p:cNvPr>
          <p:cNvSpPr>
            <a:spLocks noGrp="1"/>
          </p:cNvSpPr>
          <p:nvPr>
            <p:ph type="sldNum" sz="quarter" idx="12"/>
          </p:nvPr>
        </p:nvSpPr>
        <p:spPr/>
        <p:txBody>
          <a:bodyPr/>
          <a:lstStyle/>
          <a:p>
            <a:fld id="{4FAB73BC-B049-4115-A692-8D63A059BFB8}" type="slidenum">
              <a:rPr lang="en-US" smtClean="0"/>
              <a:t>10</a:t>
            </a:fld>
            <a:endParaRPr lang="en-US" dirty="0"/>
          </a:p>
        </p:txBody>
      </p:sp>
      <p:pic>
        <p:nvPicPr>
          <p:cNvPr id="6" name="Image 5">
            <a:extLst>
              <a:ext uri="{FF2B5EF4-FFF2-40B4-BE49-F238E27FC236}">
                <a16:creationId xmlns:a16="http://schemas.microsoft.com/office/drawing/2014/main" id="{9FAA61DB-10AD-4399-B698-95124766450A}"/>
              </a:ext>
            </a:extLst>
          </p:cNvPr>
          <p:cNvPicPr>
            <a:picLocks noChangeAspect="1"/>
          </p:cNvPicPr>
          <p:nvPr/>
        </p:nvPicPr>
        <p:blipFill>
          <a:blip r:embed="rId2"/>
          <a:stretch>
            <a:fillRect/>
          </a:stretch>
        </p:blipFill>
        <p:spPr>
          <a:xfrm>
            <a:off x="444466" y="2412526"/>
            <a:ext cx="3241719" cy="2662237"/>
          </a:xfrm>
          <a:prstGeom prst="rect">
            <a:avLst/>
          </a:prstGeom>
        </p:spPr>
      </p:pic>
      <p:pic>
        <p:nvPicPr>
          <p:cNvPr id="7" name="Image 6">
            <a:extLst>
              <a:ext uri="{FF2B5EF4-FFF2-40B4-BE49-F238E27FC236}">
                <a16:creationId xmlns:a16="http://schemas.microsoft.com/office/drawing/2014/main" id="{3FD1D33D-4160-48DC-A618-D09B77950571}"/>
              </a:ext>
            </a:extLst>
          </p:cNvPr>
          <p:cNvPicPr>
            <a:picLocks noChangeAspect="1"/>
          </p:cNvPicPr>
          <p:nvPr/>
        </p:nvPicPr>
        <p:blipFill>
          <a:blip r:embed="rId3"/>
          <a:stretch>
            <a:fillRect/>
          </a:stretch>
        </p:blipFill>
        <p:spPr>
          <a:xfrm>
            <a:off x="4308207" y="2412525"/>
            <a:ext cx="3483115" cy="2662237"/>
          </a:xfrm>
          <a:prstGeom prst="rect">
            <a:avLst/>
          </a:prstGeom>
        </p:spPr>
      </p:pic>
      <p:pic>
        <p:nvPicPr>
          <p:cNvPr id="8" name="Image 7">
            <a:extLst>
              <a:ext uri="{FF2B5EF4-FFF2-40B4-BE49-F238E27FC236}">
                <a16:creationId xmlns:a16="http://schemas.microsoft.com/office/drawing/2014/main" id="{698756E6-F3AA-447E-BFCE-5C4D934FAD77}"/>
              </a:ext>
            </a:extLst>
          </p:cNvPr>
          <p:cNvPicPr>
            <a:picLocks noChangeAspect="1"/>
          </p:cNvPicPr>
          <p:nvPr/>
        </p:nvPicPr>
        <p:blipFill>
          <a:blip r:embed="rId4"/>
          <a:stretch>
            <a:fillRect/>
          </a:stretch>
        </p:blipFill>
        <p:spPr>
          <a:xfrm>
            <a:off x="8413345" y="2552586"/>
            <a:ext cx="3241718" cy="2530880"/>
          </a:xfrm>
          <a:prstGeom prst="rect">
            <a:avLst/>
          </a:prstGeom>
        </p:spPr>
      </p:pic>
      <p:sp>
        <p:nvSpPr>
          <p:cNvPr id="9" name="ZoneTexte 8">
            <a:extLst>
              <a:ext uri="{FF2B5EF4-FFF2-40B4-BE49-F238E27FC236}">
                <a16:creationId xmlns:a16="http://schemas.microsoft.com/office/drawing/2014/main" id="{A876C8F7-A185-4A96-B8FA-7CD2DBAE7FA9}"/>
              </a:ext>
            </a:extLst>
          </p:cNvPr>
          <p:cNvSpPr txBox="1"/>
          <p:nvPr/>
        </p:nvSpPr>
        <p:spPr>
          <a:xfrm>
            <a:off x="210586" y="5221173"/>
            <a:ext cx="3904214" cy="923330"/>
          </a:xfrm>
          <a:prstGeom prst="rect">
            <a:avLst/>
          </a:prstGeom>
          <a:noFill/>
        </p:spPr>
        <p:txBody>
          <a:bodyPr wrap="square" rtlCol="0">
            <a:spAutoFit/>
          </a:bodyPr>
          <a:lstStyle/>
          <a:p>
            <a:r>
              <a:rPr lang="fr-FR" dirty="0"/>
              <a:t>« La mémoire de reconnaissance est plus efficace que la mémoire de rappel » Alan Baddeley</a:t>
            </a:r>
          </a:p>
        </p:txBody>
      </p:sp>
      <p:sp>
        <p:nvSpPr>
          <p:cNvPr id="10" name="ZoneTexte 9">
            <a:extLst>
              <a:ext uri="{FF2B5EF4-FFF2-40B4-BE49-F238E27FC236}">
                <a16:creationId xmlns:a16="http://schemas.microsoft.com/office/drawing/2014/main" id="{90F6FFA2-BF42-49AE-9810-8702ED0C7CC5}"/>
              </a:ext>
            </a:extLst>
          </p:cNvPr>
          <p:cNvSpPr txBox="1"/>
          <p:nvPr/>
        </p:nvSpPr>
        <p:spPr>
          <a:xfrm>
            <a:off x="4308207" y="5288262"/>
            <a:ext cx="3483115" cy="923330"/>
          </a:xfrm>
          <a:prstGeom prst="rect">
            <a:avLst/>
          </a:prstGeom>
          <a:noFill/>
        </p:spPr>
        <p:txBody>
          <a:bodyPr wrap="square" rtlCol="0">
            <a:spAutoFit/>
          </a:bodyPr>
          <a:lstStyle/>
          <a:p>
            <a:r>
              <a:rPr lang="fr-FR" dirty="0"/>
              <a:t>« Mais une GUI reste une création artificielle à laquelle les utilisateurs doivent s’adapter » Nick </a:t>
            </a:r>
            <a:r>
              <a:rPr lang="fr-FR" dirty="0" err="1"/>
              <a:t>Babich</a:t>
            </a:r>
            <a:endParaRPr lang="fr-FR" dirty="0"/>
          </a:p>
        </p:txBody>
      </p:sp>
      <p:sp>
        <p:nvSpPr>
          <p:cNvPr id="11" name="ZoneTexte 10">
            <a:extLst>
              <a:ext uri="{FF2B5EF4-FFF2-40B4-BE49-F238E27FC236}">
                <a16:creationId xmlns:a16="http://schemas.microsoft.com/office/drawing/2014/main" id="{E4237BCA-4160-4A95-9944-C274A011DFE8}"/>
              </a:ext>
            </a:extLst>
          </p:cNvPr>
          <p:cNvSpPr txBox="1"/>
          <p:nvPr/>
        </p:nvSpPr>
        <p:spPr>
          <a:xfrm>
            <a:off x="8292646" y="5288262"/>
            <a:ext cx="3483115" cy="923330"/>
          </a:xfrm>
          <a:prstGeom prst="rect">
            <a:avLst/>
          </a:prstGeom>
          <a:noFill/>
        </p:spPr>
        <p:txBody>
          <a:bodyPr wrap="square" rtlCol="0">
            <a:spAutoFit/>
          </a:bodyPr>
          <a:lstStyle/>
          <a:p>
            <a:r>
              <a:rPr lang="fr-FR" dirty="0"/>
              <a:t>« Le langage est la meilleure et la plus effective technologie pour communiquer» Golden Krishna</a:t>
            </a:r>
          </a:p>
        </p:txBody>
      </p:sp>
    </p:spTree>
    <p:extLst>
      <p:ext uri="{BB962C8B-B14F-4D97-AF65-F5344CB8AC3E}">
        <p14:creationId xmlns:p14="http://schemas.microsoft.com/office/powerpoint/2010/main" val="3828608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3529AFD-5A84-4419-9390-0E9584F35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1FFD9C4-5E6D-4E44-8CCD-24EF7B6FF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6B3B2DB5-1B01-4A7A-B79B-E180757E61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492370" y="516835"/>
            <a:ext cx="3084844" cy="5772840"/>
          </a:xfrm>
        </p:spPr>
        <p:txBody>
          <a:bodyPr anchor="ctr">
            <a:normAutofit/>
          </a:bodyPr>
          <a:lstStyle/>
          <a:p>
            <a:r>
              <a:rPr lang="fr-FR" sz="3600">
                <a:solidFill>
                  <a:srgbClr val="FFFFFF"/>
                </a:solidFill>
              </a:rPr>
              <a:t>Pourquoi les chatbots maintenant ?</a:t>
            </a:r>
          </a:p>
        </p:txBody>
      </p:sp>
      <p:graphicFrame>
        <p:nvGraphicFramePr>
          <p:cNvPr id="8" name="Espace réservé du contenu 2">
            <a:extLst>
              <a:ext uri="{FF2B5EF4-FFF2-40B4-BE49-F238E27FC236}">
                <a16:creationId xmlns:a16="http://schemas.microsoft.com/office/drawing/2014/main" id="{B78D68BD-569B-4057-9A60-B7103F7F89C7}"/>
              </a:ext>
            </a:extLst>
          </p:cNvPr>
          <p:cNvGraphicFramePr>
            <a:graphicFrameLocks noGrp="1"/>
          </p:cNvGraphicFramePr>
          <p:nvPr>
            <p:ph idx="1"/>
            <p:extLst>
              <p:ext uri="{D42A27DB-BD31-4B8C-83A1-F6EECF244321}">
                <p14:modId xmlns:p14="http://schemas.microsoft.com/office/powerpoint/2010/main" val="1259278110"/>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pace réservé de la date 3"/>
          <p:cNvSpPr>
            <a:spLocks noGrp="1"/>
          </p:cNvSpPr>
          <p:nvPr>
            <p:ph type="dt" sz="half" idx="10"/>
          </p:nvPr>
        </p:nvSpPr>
        <p:spPr>
          <a:xfrm>
            <a:off x="492370" y="6459785"/>
            <a:ext cx="1735371" cy="365125"/>
          </a:xfrm>
        </p:spPr>
        <p:txBody>
          <a:bodyPr>
            <a:normAutofit/>
          </a:bodyPr>
          <a:lstStyle/>
          <a:p>
            <a:pPr>
              <a:spcAft>
                <a:spcPts val="600"/>
              </a:spcAft>
            </a:pPr>
            <a:fld id="{EAE601B6-8068-4725-8D45-0B9C1957BD95}" type="datetime1">
              <a:rPr lang="en-US" smtClean="0"/>
              <a:pPr>
                <a:spcAft>
                  <a:spcPts val="600"/>
                </a:spcAft>
              </a:pPr>
              <a:t>11/21/2019</a:t>
            </a:fld>
            <a:endParaRPr lang="en-US"/>
          </a:p>
        </p:txBody>
      </p:sp>
      <p:sp>
        <p:nvSpPr>
          <p:cNvPr id="5" name="Espace réservé du pied de page 4"/>
          <p:cNvSpPr>
            <a:spLocks noGrp="1"/>
          </p:cNvSpPr>
          <p:nvPr>
            <p:ph type="ftr" sz="quarter" idx="11"/>
          </p:nvPr>
        </p:nvSpPr>
        <p:spPr>
          <a:xfrm>
            <a:off x="4742017" y="6459785"/>
            <a:ext cx="5105169" cy="365125"/>
          </a:xfrm>
        </p:spPr>
        <p:txBody>
          <a:bodyPr>
            <a:normAutofit/>
          </a:bodyPr>
          <a:lstStyle/>
          <a:p>
            <a:pPr algn="l">
              <a:spcAft>
                <a:spcPts val="600"/>
              </a:spcAft>
            </a:pPr>
            <a:r>
              <a:rPr lang="en-US">
                <a:solidFill>
                  <a:schemeClr val="tx2"/>
                </a:solidFill>
              </a:rPr>
              <a:t>Hugues Van-Eylen</a:t>
            </a:r>
          </a:p>
        </p:txBody>
      </p:sp>
      <p:sp>
        <p:nvSpPr>
          <p:cNvPr id="6" name="Espace réservé du numéro de diapositive 5"/>
          <p:cNvSpPr>
            <a:spLocks noGrp="1"/>
          </p:cNvSpPr>
          <p:nvPr>
            <p:ph type="sldNum" sz="quarter" idx="12"/>
          </p:nvPr>
        </p:nvSpPr>
        <p:spPr>
          <a:xfrm>
            <a:off x="10123055" y="6459785"/>
            <a:ext cx="1089428" cy="365125"/>
          </a:xfrm>
        </p:spPr>
        <p:txBody>
          <a:bodyPr>
            <a:normAutofit/>
          </a:bodyPr>
          <a:lstStyle/>
          <a:p>
            <a:pPr>
              <a:spcAft>
                <a:spcPts val="600"/>
              </a:spcAft>
            </a:pPr>
            <a:fld id="{629637A9-119A-49DA-BD12-AAC58B377D80}" type="slidenum">
              <a:rPr lang="en-US">
                <a:solidFill>
                  <a:schemeClr val="tx2"/>
                </a:solidFill>
              </a:rPr>
              <a:pPr>
                <a:spcAft>
                  <a:spcPts val="600"/>
                </a:spcAft>
              </a:pPr>
              <a:t>11</a:t>
            </a:fld>
            <a:endParaRPr lang="en-US">
              <a:solidFill>
                <a:schemeClr val="tx2"/>
              </a:solidFill>
            </a:endParaRPr>
          </a:p>
        </p:txBody>
      </p:sp>
    </p:spTree>
    <p:extLst>
      <p:ext uri="{BB962C8B-B14F-4D97-AF65-F5344CB8AC3E}">
        <p14:creationId xmlns:p14="http://schemas.microsoft.com/office/powerpoint/2010/main" val="275260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0">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12">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14">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16">
            <a:extLst>
              <a:ext uri="{FF2B5EF4-FFF2-40B4-BE49-F238E27FC236}">
                <a16:creationId xmlns:a16="http://schemas.microsoft.com/office/drawing/2014/main" id="{4EBB098A-039D-49B2-A19C-F5DF1BB91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FB840DA5-8B49-4A5E-A918-CFB47F825977}"/>
              </a:ext>
            </a:extLst>
          </p:cNvPr>
          <p:cNvPicPr>
            <a:picLocks noChangeAspect="1"/>
          </p:cNvPicPr>
          <p:nvPr/>
        </p:nvPicPr>
        <p:blipFill>
          <a:blip r:embed="rId2"/>
          <a:stretch>
            <a:fillRect/>
          </a:stretch>
        </p:blipFill>
        <p:spPr>
          <a:xfrm>
            <a:off x="633999" y="996014"/>
            <a:ext cx="5462001" cy="4342290"/>
          </a:xfrm>
          <a:prstGeom prst="rect">
            <a:avLst/>
          </a:prstGeom>
        </p:spPr>
      </p:pic>
      <p:cxnSp>
        <p:nvCxnSpPr>
          <p:cNvPr id="28" name="Straight Connector 18">
            <a:extLst>
              <a:ext uri="{FF2B5EF4-FFF2-40B4-BE49-F238E27FC236}">
                <a16:creationId xmlns:a16="http://schemas.microsoft.com/office/drawing/2014/main" id="{BF9B165B-9C50-4138-BDCA-58996E2767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9" name="Rectangle 20">
            <a:extLst>
              <a:ext uri="{FF2B5EF4-FFF2-40B4-BE49-F238E27FC236}">
                <a16:creationId xmlns:a16="http://schemas.microsoft.com/office/drawing/2014/main" id="{27FCF486-ED0C-4BFB-B43C-D9B6D15DB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70F8A06C-4DFF-4DCA-B2DF-332265257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141619F9-E4CB-433F-8E6E-6726C0B67C86}"/>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5600">
                <a:solidFill>
                  <a:schemeClr val="tx1">
                    <a:lumMod val="85000"/>
                    <a:lumOff val="15000"/>
                  </a:schemeClr>
                </a:solidFill>
              </a:rPr>
              <a:t>Les messageries dépassent les réseaux sociaux</a:t>
            </a:r>
          </a:p>
        </p:txBody>
      </p:sp>
      <p:sp>
        <p:nvSpPr>
          <p:cNvPr id="3" name="Espace réservé de la date 2">
            <a:extLst>
              <a:ext uri="{FF2B5EF4-FFF2-40B4-BE49-F238E27FC236}">
                <a16:creationId xmlns:a16="http://schemas.microsoft.com/office/drawing/2014/main" id="{B90CCCC7-BA68-45A1-BF67-A1DBC7A6E2F7}"/>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fld id="{6C0D2CF0-5615-4BCC-9252-CF870D63713E}" type="datetime1">
              <a:rPr lang="en-US" smtClean="0"/>
              <a:pPr defTabSz="914400">
                <a:spcAft>
                  <a:spcPts val="600"/>
                </a:spcAft>
              </a:pPr>
              <a:t>11/21/2019</a:t>
            </a:fld>
            <a:endParaRPr lang="en-US"/>
          </a:p>
        </p:txBody>
      </p:sp>
      <p:sp>
        <p:nvSpPr>
          <p:cNvPr id="4" name="Espace réservé du pied de page 3">
            <a:extLst>
              <a:ext uri="{FF2B5EF4-FFF2-40B4-BE49-F238E27FC236}">
                <a16:creationId xmlns:a16="http://schemas.microsoft.com/office/drawing/2014/main" id="{4450C1FD-A66B-48E5-AF70-56034D5F1D5F}"/>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Hugues Van-Eylen</a:t>
            </a:r>
          </a:p>
        </p:txBody>
      </p:sp>
      <p:sp>
        <p:nvSpPr>
          <p:cNvPr id="5" name="Espace réservé du numéro de diapositive 4">
            <a:extLst>
              <a:ext uri="{FF2B5EF4-FFF2-40B4-BE49-F238E27FC236}">
                <a16:creationId xmlns:a16="http://schemas.microsoft.com/office/drawing/2014/main" id="{C4CA0DDE-171E-45FB-B680-995E54B89C3B}"/>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4FAB73BC-B049-4115-A692-8D63A059BFB8}" type="slidenum">
              <a:rPr lang="en-US" smtClean="0"/>
              <a:pPr defTabSz="914400">
                <a:spcAft>
                  <a:spcPts val="600"/>
                </a:spcAft>
              </a:pPr>
              <a:t>12</a:t>
            </a:fld>
            <a:endParaRPr lang="en-US"/>
          </a:p>
        </p:txBody>
      </p:sp>
    </p:spTree>
    <p:extLst>
      <p:ext uri="{BB962C8B-B14F-4D97-AF65-F5344CB8AC3E}">
        <p14:creationId xmlns:p14="http://schemas.microsoft.com/office/powerpoint/2010/main" val="202753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651507-D977-439F-B015-A0FAF542C551}"/>
              </a:ext>
            </a:extLst>
          </p:cNvPr>
          <p:cNvSpPr>
            <a:spLocks noGrp="1"/>
          </p:cNvSpPr>
          <p:nvPr>
            <p:ph type="title"/>
          </p:nvPr>
        </p:nvSpPr>
        <p:spPr/>
        <p:txBody>
          <a:bodyPr/>
          <a:lstStyle/>
          <a:p>
            <a:r>
              <a:rPr lang="fr-FR" dirty="0"/>
              <a:t>Avantages des </a:t>
            </a:r>
            <a:r>
              <a:rPr lang="fr-FR" dirty="0" err="1"/>
              <a:t>chatbots</a:t>
            </a:r>
            <a:endParaRPr lang="fr-FR" dirty="0"/>
          </a:p>
        </p:txBody>
      </p:sp>
      <p:sp>
        <p:nvSpPr>
          <p:cNvPr id="3" name="Espace réservé du contenu 2">
            <a:extLst>
              <a:ext uri="{FF2B5EF4-FFF2-40B4-BE49-F238E27FC236}">
                <a16:creationId xmlns:a16="http://schemas.microsoft.com/office/drawing/2014/main" id="{B1B9D959-4191-4CB9-90FE-F56F43F05F8C}"/>
              </a:ext>
            </a:extLst>
          </p:cNvPr>
          <p:cNvSpPr>
            <a:spLocks noGrp="1"/>
          </p:cNvSpPr>
          <p:nvPr>
            <p:ph idx="1"/>
          </p:nvPr>
        </p:nvSpPr>
        <p:spPr/>
        <p:txBody>
          <a:bodyPr>
            <a:normAutofit lnSpcReduction="10000"/>
          </a:bodyPr>
          <a:lstStyle/>
          <a:p>
            <a:pPr>
              <a:buFont typeface="Courier New" panose="02070309020205020404" pitchFamily="49" charset="0"/>
              <a:buChar char="o"/>
            </a:pPr>
            <a:r>
              <a:rPr lang="fr-FR" sz="2400" dirty="0"/>
              <a:t> Plus naturel que les applications – usage via le langage naturel</a:t>
            </a:r>
          </a:p>
          <a:p>
            <a:pPr>
              <a:buFont typeface="Courier New" panose="02070309020205020404" pitchFamily="49" charset="0"/>
              <a:buChar char="o"/>
            </a:pPr>
            <a:r>
              <a:rPr lang="fr-FR" sz="2400" dirty="0"/>
              <a:t> Pas besoin d’apprendre une nouvelle interaction</a:t>
            </a:r>
          </a:p>
          <a:p>
            <a:pPr>
              <a:buFont typeface="Courier New" panose="02070309020205020404" pitchFamily="49" charset="0"/>
              <a:buChar char="o"/>
            </a:pPr>
            <a:r>
              <a:rPr lang="fr-FR" sz="2400" dirty="0"/>
              <a:t> Permet une meilleure personnalisation – le CUI peut adapter son contenu à son interlocuteur</a:t>
            </a:r>
          </a:p>
          <a:p>
            <a:pPr>
              <a:buFont typeface="Courier New" panose="02070309020205020404" pitchFamily="49" charset="0"/>
              <a:buChar char="o"/>
            </a:pPr>
            <a:r>
              <a:rPr lang="fr-FR" sz="2400" dirty="0"/>
              <a:t> Pas besoin de télécharger une application pour chaque marque</a:t>
            </a:r>
          </a:p>
          <a:p>
            <a:pPr>
              <a:buFont typeface="Courier New" panose="02070309020205020404" pitchFamily="49" charset="0"/>
              <a:buChar char="o"/>
            </a:pPr>
            <a:r>
              <a:rPr lang="fr-FR" sz="2400" dirty="0"/>
              <a:t> Pas de jugement, les utilisateur trouvent plus confortable de partager des informations avec un bot plutôt qu’avec une personne car les bots ne les jugent pas. </a:t>
            </a:r>
          </a:p>
          <a:p>
            <a:pPr>
              <a:buFont typeface="Courier New" panose="02070309020205020404" pitchFamily="49" charset="0"/>
              <a:buChar char="o"/>
            </a:pPr>
            <a:r>
              <a:rPr lang="fr-FR" sz="2400" dirty="0"/>
              <a:t> Permet simplement de partager une interface / un service avec un ami ou un collègue.</a:t>
            </a:r>
          </a:p>
        </p:txBody>
      </p:sp>
      <p:sp>
        <p:nvSpPr>
          <p:cNvPr id="4" name="Espace réservé de la date 3">
            <a:extLst>
              <a:ext uri="{FF2B5EF4-FFF2-40B4-BE49-F238E27FC236}">
                <a16:creationId xmlns:a16="http://schemas.microsoft.com/office/drawing/2014/main" id="{18F46B1E-E1B5-4C02-8B74-31A45163E112}"/>
              </a:ext>
            </a:extLst>
          </p:cNvPr>
          <p:cNvSpPr>
            <a:spLocks noGrp="1"/>
          </p:cNvSpPr>
          <p:nvPr>
            <p:ph type="dt" sz="half" idx="10"/>
          </p:nvPr>
        </p:nvSpPr>
        <p:spPr/>
        <p:txBody>
          <a:bodyPr/>
          <a:lstStyle/>
          <a:p>
            <a:fld id="{EAE601B6-8068-4725-8D45-0B9C1957BD95}" type="datetime1">
              <a:rPr lang="en-US" smtClean="0"/>
              <a:t>11/21/2019</a:t>
            </a:fld>
            <a:endParaRPr lang="en-US" dirty="0"/>
          </a:p>
        </p:txBody>
      </p:sp>
      <p:sp>
        <p:nvSpPr>
          <p:cNvPr id="5" name="Espace réservé du pied de page 4">
            <a:extLst>
              <a:ext uri="{FF2B5EF4-FFF2-40B4-BE49-F238E27FC236}">
                <a16:creationId xmlns:a16="http://schemas.microsoft.com/office/drawing/2014/main" id="{03558BE1-5374-491B-BAC3-B75E9AA3401A}"/>
              </a:ext>
            </a:extLst>
          </p:cNvPr>
          <p:cNvSpPr>
            <a:spLocks noGrp="1"/>
          </p:cNvSpPr>
          <p:nvPr>
            <p:ph type="ftr" sz="quarter" idx="11"/>
          </p:nvPr>
        </p:nvSpPr>
        <p:spPr/>
        <p:txBody>
          <a:bodyPr/>
          <a:lstStyle/>
          <a:p>
            <a:r>
              <a:rPr lang="en-US"/>
              <a:t>Hugues Van-Eylen</a:t>
            </a:r>
            <a:endParaRPr lang="en-US" dirty="0"/>
          </a:p>
        </p:txBody>
      </p:sp>
      <p:sp>
        <p:nvSpPr>
          <p:cNvPr id="6" name="Espace réservé du numéro de diapositive 5">
            <a:extLst>
              <a:ext uri="{FF2B5EF4-FFF2-40B4-BE49-F238E27FC236}">
                <a16:creationId xmlns:a16="http://schemas.microsoft.com/office/drawing/2014/main" id="{E96A4A0E-C474-447A-A25C-8D0A022C5285}"/>
              </a:ext>
            </a:extLst>
          </p:cNvPr>
          <p:cNvSpPr>
            <a:spLocks noGrp="1"/>
          </p:cNvSpPr>
          <p:nvPr>
            <p:ph type="sldNum" sz="quarter" idx="12"/>
          </p:nvPr>
        </p:nvSpPr>
        <p:spPr/>
        <p:txBody>
          <a:bodyPr/>
          <a:lstStyle/>
          <a:p>
            <a:fld id="{629637A9-119A-49DA-BD12-AAC58B377D80}" type="slidenum">
              <a:rPr lang="en-US" smtClean="0"/>
              <a:t>13</a:t>
            </a:fld>
            <a:endParaRPr lang="en-US" dirty="0"/>
          </a:p>
        </p:txBody>
      </p:sp>
    </p:spTree>
    <p:extLst>
      <p:ext uri="{BB962C8B-B14F-4D97-AF65-F5344CB8AC3E}">
        <p14:creationId xmlns:p14="http://schemas.microsoft.com/office/powerpoint/2010/main" val="2284146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4E61256A-F2A9-4A05-9B10-4C9062B44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D04B9FE7-78AE-4168-BC6B-EAB979DDD363}"/>
              </a:ext>
            </a:extLst>
          </p:cNvPr>
          <p:cNvPicPr>
            <a:picLocks noChangeAspect="1"/>
          </p:cNvPicPr>
          <p:nvPr/>
        </p:nvPicPr>
        <p:blipFill>
          <a:blip r:embed="rId2"/>
          <a:stretch>
            <a:fillRect/>
          </a:stretch>
        </p:blipFill>
        <p:spPr>
          <a:xfrm>
            <a:off x="633999" y="1075625"/>
            <a:ext cx="6275667" cy="4706750"/>
          </a:xfrm>
          <a:prstGeom prst="rect">
            <a:avLst/>
          </a:prstGeom>
        </p:spPr>
      </p:pic>
      <p:sp>
        <p:nvSpPr>
          <p:cNvPr id="36" name="Rectangle 35">
            <a:extLst>
              <a:ext uri="{FF2B5EF4-FFF2-40B4-BE49-F238E27FC236}">
                <a16:creationId xmlns:a16="http://schemas.microsoft.com/office/drawing/2014/main" id="{8B263507-3AEE-4000-B76D-C3E1320C3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F5FF26C9-F144-4874-B745-B27A21191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174DC39F-6DB5-44C2-BB9E-BBB7AFB0E819}"/>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a:solidFill>
                  <a:srgbClr val="FFFFFF"/>
                </a:solidFill>
              </a:rPr>
              <a:t>Partager la même interface</a:t>
            </a:r>
          </a:p>
        </p:txBody>
      </p:sp>
      <p:sp>
        <p:nvSpPr>
          <p:cNvPr id="3" name="Espace réservé de la date 2">
            <a:extLst>
              <a:ext uri="{FF2B5EF4-FFF2-40B4-BE49-F238E27FC236}">
                <a16:creationId xmlns:a16="http://schemas.microsoft.com/office/drawing/2014/main" id="{1920956E-5714-436A-A700-CC53DBD25A94}"/>
              </a:ext>
            </a:extLst>
          </p:cNvPr>
          <p:cNvSpPr>
            <a:spLocks noGrp="1"/>
          </p:cNvSpPr>
          <p:nvPr>
            <p:ph type="dt" sz="half" idx="10"/>
          </p:nvPr>
        </p:nvSpPr>
        <p:spPr>
          <a:xfrm>
            <a:off x="8096885" y="6459785"/>
            <a:ext cx="2787425" cy="365125"/>
          </a:xfrm>
        </p:spPr>
        <p:txBody>
          <a:bodyPr vert="horz" lIns="91440" tIns="45720" rIns="91440" bIns="45720" rtlCol="0" anchor="ctr">
            <a:normAutofit/>
          </a:bodyPr>
          <a:lstStyle/>
          <a:p>
            <a:pPr defTabSz="914400">
              <a:spcAft>
                <a:spcPts val="600"/>
              </a:spcAft>
            </a:pPr>
            <a:fld id="{6C0D2CF0-5615-4BCC-9252-CF870D63713E}" type="datetime1">
              <a:rPr lang="en-US" smtClean="0"/>
              <a:pPr defTabSz="914400">
                <a:spcAft>
                  <a:spcPts val="600"/>
                </a:spcAft>
              </a:pPr>
              <a:t>11/21/2019</a:t>
            </a:fld>
            <a:endParaRPr lang="en-US"/>
          </a:p>
        </p:txBody>
      </p:sp>
      <p:sp>
        <p:nvSpPr>
          <p:cNvPr id="4" name="Espace réservé du pied de page 3">
            <a:extLst>
              <a:ext uri="{FF2B5EF4-FFF2-40B4-BE49-F238E27FC236}">
                <a16:creationId xmlns:a16="http://schemas.microsoft.com/office/drawing/2014/main" id="{4FE1DE6D-6473-4861-99AD-5A9092069702}"/>
              </a:ext>
            </a:extLst>
          </p:cNvPr>
          <p:cNvSpPr>
            <a:spLocks noGrp="1"/>
          </p:cNvSpPr>
          <p:nvPr>
            <p:ph type="ftr" sz="quarter" idx="11"/>
          </p:nvPr>
        </p:nvSpPr>
        <p:spPr>
          <a:xfrm>
            <a:off x="274849" y="6459785"/>
            <a:ext cx="7050183" cy="365125"/>
          </a:xfrm>
        </p:spPr>
        <p:txBody>
          <a:bodyPr vert="horz" lIns="91440" tIns="45720" rIns="91440" bIns="45720" rtlCol="0" anchor="ctr">
            <a:normAutofit/>
          </a:bodyPr>
          <a:lstStyle/>
          <a:p>
            <a:pPr algn="l" defTabSz="914400">
              <a:spcAft>
                <a:spcPts val="600"/>
              </a:spcAft>
            </a:pPr>
            <a:r>
              <a:rPr lang="en-US" kern="1200" cap="all" baseline="0">
                <a:solidFill>
                  <a:schemeClr val="tx2"/>
                </a:solidFill>
                <a:latin typeface="+mn-lt"/>
                <a:ea typeface="+mn-ea"/>
                <a:cs typeface="+mn-cs"/>
              </a:rPr>
              <a:t>Hugues Van-Eylen</a:t>
            </a:r>
          </a:p>
        </p:txBody>
      </p:sp>
      <p:sp>
        <p:nvSpPr>
          <p:cNvPr id="5" name="Espace réservé du numéro de diapositive 4">
            <a:extLst>
              <a:ext uri="{FF2B5EF4-FFF2-40B4-BE49-F238E27FC236}">
                <a16:creationId xmlns:a16="http://schemas.microsoft.com/office/drawing/2014/main" id="{B1772074-4292-4BFF-8E51-39DFE22E73E8}"/>
              </a:ext>
            </a:extLst>
          </p:cNvPr>
          <p:cNvSpPr>
            <a:spLocks noGrp="1"/>
          </p:cNvSpPr>
          <p:nvPr>
            <p:ph type="sldNum" sz="quarter" idx="12"/>
          </p:nvPr>
        </p:nvSpPr>
        <p:spPr>
          <a:xfrm>
            <a:off x="11030574" y="6459785"/>
            <a:ext cx="725557" cy="365125"/>
          </a:xfrm>
        </p:spPr>
        <p:txBody>
          <a:bodyPr vert="horz" lIns="91440" tIns="45720" rIns="91440" bIns="45720" rtlCol="0" anchor="ctr">
            <a:normAutofit/>
          </a:bodyPr>
          <a:lstStyle/>
          <a:p>
            <a:pPr defTabSz="914400">
              <a:spcAft>
                <a:spcPts val="600"/>
              </a:spcAft>
            </a:pPr>
            <a:fld id="{4FAB73BC-B049-4115-A692-8D63A059BFB8}" type="slidenum">
              <a:rPr lang="en-US" smtClean="0"/>
              <a:pPr defTabSz="914400">
                <a:spcAft>
                  <a:spcPts val="600"/>
                </a:spcAft>
              </a:pPr>
              <a:t>14</a:t>
            </a:fld>
            <a:endParaRPr lang="en-US"/>
          </a:p>
        </p:txBody>
      </p:sp>
    </p:spTree>
    <p:extLst>
      <p:ext uri="{BB962C8B-B14F-4D97-AF65-F5344CB8AC3E}">
        <p14:creationId xmlns:p14="http://schemas.microsoft.com/office/powerpoint/2010/main" val="3462466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Usages d’aujourd’hui</a:t>
            </a:r>
          </a:p>
        </p:txBody>
      </p:sp>
      <p:sp>
        <p:nvSpPr>
          <p:cNvPr id="3" name="Espace réservé du contenu 2"/>
          <p:cNvSpPr>
            <a:spLocks noGrp="1"/>
          </p:cNvSpPr>
          <p:nvPr>
            <p:ph idx="1"/>
          </p:nvPr>
        </p:nvSpPr>
        <p:spPr/>
        <p:txBody>
          <a:bodyPr>
            <a:normAutofit fontScale="92500" lnSpcReduction="20000"/>
          </a:bodyPr>
          <a:lstStyle/>
          <a:p>
            <a:pPr>
              <a:buFont typeface="Courier New" panose="02070309020205020404" pitchFamily="49" charset="0"/>
              <a:buChar char="o"/>
            </a:pPr>
            <a:r>
              <a:rPr lang="fr-FR" sz="2800" dirty="0"/>
              <a:t> </a:t>
            </a:r>
            <a:r>
              <a:rPr lang="fr-FR" sz="2800" b="1" dirty="0"/>
              <a:t>Commercial / Marketing  B2C</a:t>
            </a:r>
          </a:p>
          <a:p>
            <a:pPr lvl="1">
              <a:buFont typeface="Arial" panose="020B0604020202020204" pitchFamily="34" charset="0"/>
              <a:buChar char="•"/>
            </a:pPr>
            <a:r>
              <a:rPr lang="fr-FR" sz="2600" dirty="0"/>
              <a:t>Accéder aux clients via leurs messageries</a:t>
            </a:r>
          </a:p>
          <a:p>
            <a:pPr lvl="1">
              <a:buFont typeface="Arial" panose="020B0604020202020204" pitchFamily="34" charset="0"/>
              <a:buChar char="•"/>
            </a:pPr>
            <a:r>
              <a:rPr lang="fr-FR" sz="2600" dirty="0"/>
              <a:t>Notification aux client de nouveaux produits – garder le lien</a:t>
            </a:r>
          </a:p>
          <a:p>
            <a:pPr lvl="1">
              <a:buFont typeface="Arial" panose="020B0604020202020204" pitchFamily="34" charset="0"/>
              <a:buChar char="•"/>
            </a:pPr>
            <a:r>
              <a:rPr lang="fr-FR" sz="2600" dirty="0"/>
              <a:t>Service après-vente toujours disponible – libérer les agents des questions simples.</a:t>
            </a:r>
          </a:p>
          <a:p>
            <a:pPr lvl="1">
              <a:buFont typeface="Arial" panose="020B0604020202020204" pitchFamily="34" charset="0"/>
              <a:buChar char="•"/>
            </a:pPr>
            <a:r>
              <a:rPr lang="fr-FR" sz="2600" dirty="0"/>
              <a:t>Collecter des données sur le client lors d’une conversation « naturelle »</a:t>
            </a:r>
          </a:p>
          <a:p>
            <a:pPr>
              <a:buFont typeface="Courier New" panose="02070309020205020404" pitchFamily="49" charset="0"/>
              <a:buChar char="o"/>
            </a:pPr>
            <a:r>
              <a:rPr lang="fr-FR" sz="3000" b="1" dirty="0"/>
              <a:t> Métier / RH  B2B</a:t>
            </a:r>
          </a:p>
          <a:p>
            <a:pPr lvl="1">
              <a:buFont typeface="Arial" panose="020B0604020202020204" pitchFamily="34" charset="0"/>
              <a:buChar char="•"/>
            </a:pPr>
            <a:r>
              <a:rPr lang="fr-FR" sz="2600" dirty="0"/>
              <a:t>Assister un collaborateur dans certaines de ses tâches quotidiennes</a:t>
            </a:r>
          </a:p>
          <a:p>
            <a:pPr lvl="1">
              <a:buFont typeface="Arial" panose="020B0604020202020204" pitchFamily="34" charset="0"/>
              <a:buChar char="•"/>
            </a:pPr>
            <a:r>
              <a:rPr lang="fr-FR" sz="2600" dirty="0"/>
              <a:t>Renseigner un agent commercial sur un produit, notifier l’arrivée de nouveau client, organiser une réunion, etc.</a:t>
            </a:r>
          </a:p>
          <a:p>
            <a:pPr lvl="1">
              <a:buFont typeface="Arial" panose="020B0604020202020204" pitchFamily="34" charset="0"/>
              <a:buChar char="•"/>
            </a:pPr>
            <a:r>
              <a:rPr lang="fr-FR" sz="2600" dirty="0"/>
              <a:t>FAQ</a:t>
            </a:r>
          </a:p>
          <a:p>
            <a:pPr lvl="1">
              <a:buFont typeface="Arial" panose="020B0604020202020204" pitchFamily="34" charset="0"/>
              <a:buChar char="•"/>
            </a:pPr>
            <a:r>
              <a:rPr lang="fr-FR" sz="2600" dirty="0" err="1"/>
              <a:t>Chatops</a:t>
            </a:r>
            <a:endParaRPr lang="fr-FR" sz="2600" dirty="0"/>
          </a:p>
        </p:txBody>
      </p:sp>
      <p:sp>
        <p:nvSpPr>
          <p:cNvPr id="5" name="Espace réservé de la date 4"/>
          <p:cNvSpPr>
            <a:spLocks noGrp="1"/>
          </p:cNvSpPr>
          <p:nvPr>
            <p:ph type="dt" sz="half" idx="10"/>
          </p:nvPr>
        </p:nvSpPr>
        <p:spPr/>
        <p:txBody>
          <a:bodyPr/>
          <a:lstStyle/>
          <a:p>
            <a:fld id="{2326439E-584C-4640-8D7B-9EF3B80EE1E0}" type="datetime1">
              <a:rPr lang="en-US" smtClean="0"/>
              <a:t>11/21/2019</a:t>
            </a:fld>
            <a:endParaRPr lang="en-US" dirty="0"/>
          </a:p>
        </p:txBody>
      </p:sp>
      <p:sp>
        <p:nvSpPr>
          <p:cNvPr id="6" name="Espace réservé du pied de page 5"/>
          <p:cNvSpPr>
            <a:spLocks noGrp="1"/>
          </p:cNvSpPr>
          <p:nvPr>
            <p:ph type="ftr" sz="quarter" idx="11"/>
          </p:nvPr>
        </p:nvSpPr>
        <p:spPr/>
        <p:txBody>
          <a:bodyPr/>
          <a:lstStyle/>
          <a:p>
            <a:r>
              <a:rPr lang="en-US"/>
              <a:t>Hugues Van-Eylen</a:t>
            </a:r>
            <a:endParaRPr lang="en-US" dirty="0"/>
          </a:p>
        </p:txBody>
      </p:sp>
      <p:sp>
        <p:nvSpPr>
          <p:cNvPr id="7" name="Espace réservé du numéro de diapositive 6"/>
          <p:cNvSpPr>
            <a:spLocks noGrp="1"/>
          </p:cNvSpPr>
          <p:nvPr>
            <p:ph type="sldNum" sz="quarter" idx="12"/>
          </p:nvPr>
        </p:nvSpPr>
        <p:spPr/>
        <p:txBody>
          <a:bodyPr/>
          <a:lstStyle/>
          <a:p>
            <a:fld id="{629637A9-119A-49DA-BD12-AAC58B377D80}" type="slidenum">
              <a:rPr lang="en-US" smtClean="0"/>
              <a:t>15</a:t>
            </a:fld>
            <a:endParaRPr lang="en-US" dirty="0"/>
          </a:p>
        </p:txBody>
      </p:sp>
    </p:spTree>
    <p:extLst>
      <p:ext uri="{BB962C8B-B14F-4D97-AF65-F5344CB8AC3E}">
        <p14:creationId xmlns:p14="http://schemas.microsoft.com/office/powerpoint/2010/main" val="1389462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Usages d’aujourd’hui</a:t>
            </a:r>
          </a:p>
        </p:txBody>
      </p:sp>
      <p:sp>
        <p:nvSpPr>
          <p:cNvPr id="3" name="Espace réservé du contenu 2"/>
          <p:cNvSpPr>
            <a:spLocks noGrp="1"/>
          </p:cNvSpPr>
          <p:nvPr>
            <p:ph idx="1"/>
          </p:nvPr>
        </p:nvSpPr>
        <p:spPr/>
        <p:txBody>
          <a:bodyPr>
            <a:normAutofit/>
          </a:bodyPr>
          <a:lstStyle/>
          <a:p>
            <a:pPr>
              <a:buFont typeface="Courier New" panose="02070309020205020404" pitchFamily="49" charset="0"/>
              <a:buChar char="o"/>
            </a:pPr>
            <a:r>
              <a:rPr lang="fr-FR" sz="2800" b="1" dirty="0"/>
              <a:t> Coaching, Assistant personnel</a:t>
            </a:r>
          </a:p>
          <a:p>
            <a:pPr lvl="1">
              <a:buFont typeface="Arial" panose="020B0604020202020204" pitchFamily="34" charset="0"/>
              <a:buChar char="•"/>
            </a:pPr>
            <a:r>
              <a:rPr lang="fr-FR" sz="2600" b="1" dirty="0"/>
              <a:t> </a:t>
            </a:r>
            <a:r>
              <a:rPr lang="fr-FR" sz="2400" dirty="0"/>
              <a:t>Santé</a:t>
            </a:r>
          </a:p>
          <a:p>
            <a:pPr lvl="1">
              <a:buFont typeface="Arial" panose="020B0604020202020204" pitchFamily="34" charset="0"/>
              <a:buChar char="•"/>
            </a:pPr>
            <a:r>
              <a:rPr lang="fr-FR" sz="2400" dirty="0"/>
              <a:t> Sport</a:t>
            </a:r>
          </a:p>
          <a:p>
            <a:pPr lvl="1">
              <a:buFont typeface="Arial" panose="020B0604020202020204" pitchFamily="34" charset="0"/>
              <a:buChar char="•"/>
            </a:pPr>
            <a:r>
              <a:rPr lang="fr-FR" sz="2400" dirty="0"/>
              <a:t> etc.</a:t>
            </a:r>
          </a:p>
          <a:p>
            <a:pPr>
              <a:buFont typeface="Courier New" panose="02070309020205020404" pitchFamily="49" charset="0"/>
              <a:buChar char="o"/>
            </a:pPr>
            <a:r>
              <a:rPr lang="fr-FR" sz="2800" b="1" dirty="0"/>
              <a:t> Jeux</a:t>
            </a:r>
          </a:p>
          <a:p>
            <a:pPr lvl="1">
              <a:buFont typeface="Arial" panose="020B0604020202020204" pitchFamily="34" charset="0"/>
              <a:buChar char="•"/>
            </a:pPr>
            <a:r>
              <a:rPr lang="fr-FR" sz="2600" b="1" dirty="0"/>
              <a:t> </a:t>
            </a:r>
            <a:r>
              <a:rPr lang="fr-FR" sz="2400" b="1" dirty="0"/>
              <a:t>IA des personnages de RPG</a:t>
            </a:r>
          </a:p>
          <a:p>
            <a:pPr lvl="1">
              <a:buFont typeface="Arial" panose="020B0604020202020204" pitchFamily="34" charset="0"/>
              <a:buChar char="•"/>
            </a:pPr>
            <a:r>
              <a:rPr lang="fr-FR" sz="2400" b="1" dirty="0"/>
              <a:t> etc.</a:t>
            </a:r>
            <a:r>
              <a:rPr lang="fr-FR" sz="2400" dirty="0"/>
              <a:t> </a:t>
            </a:r>
          </a:p>
        </p:txBody>
      </p:sp>
      <p:sp>
        <p:nvSpPr>
          <p:cNvPr id="5" name="Espace réservé de la date 4"/>
          <p:cNvSpPr>
            <a:spLocks noGrp="1"/>
          </p:cNvSpPr>
          <p:nvPr>
            <p:ph type="dt" sz="half" idx="10"/>
          </p:nvPr>
        </p:nvSpPr>
        <p:spPr/>
        <p:txBody>
          <a:bodyPr/>
          <a:lstStyle/>
          <a:p>
            <a:fld id="{2326439E-584C-4640-8D7B-9EF3B80EE1E0}" type="datetime1">
              <a:rPr lang="en-US" smtClean="0"/>
              <a:t>11/21/2019</a:t>
            </a:fld>
            <a:endParaRPr lang="en-US" dirty="0"/>
          </a:p>
        </p:txBody>
      </p:sp>
      <p:sp>
        <p:nvSpPr>
          <p:cNvPr id="6" name="Espace réservé du pied de page 5"/>
          <p:cNvSpPr>
            <a:spLocks noGrp="1"/>
          </p:cNvSpPr>
          <p:nvPr>
            <p:ph type="ftr" sz="quarter" idx="11"/>
          </p:nvPr>
        </p:nvSpPr>
        <p:spPr/>
        <p:txBody>
          <a:bodyPr/>
          <a:lstStyle/>
          <a:p>
            <a:r>
              <a:rPr lang="en-US"/>
              <a:t>Hugues Van-Eylen</a:t>
            </a:r>
            <a:endParaRPr lang="en-US" dirty="0"/>
          </a:p>
        </p:txBody>
      </p:sp>
      <p:sp>
        <p:nvSpPr>
          <p:cNvPr id="7" name="Espace réservé du numéro de diapositive 6"/>
          <p:cNvSpPr>
            <a:spLocks noGrp="1"/>
          </p:cNvSpPr>
          <p:nvPr>
            <p:ph type="sldNum" sz="quarter" idx="12"/>
          </p:nvPr>
        </p:nvSpPr>
        <p:spPr/>
        <p:txBody>
          <a:bodyPr/>
          <a:lstStyle/>
          <a:p>
            <a:fld id="{629637A9-119A-49DA-BD12-AAC58B377D80}" type="slidenum">
              <a:rPr lang="en-US" smtClean="0"/>
              <a:t>16</a:t>
            </a:fld>
            <a:endParaRPr lang="en-US" dirty="0"/>
          </a:p>
        </p:txBody>
      </p:sp>
    </p:spTree>
    <p:extLst>
      <p:ext uri="{BB962C8B-B14F-4D97-AF65-F5344CB8AC3E}">
        <p14:creationId xmlns:p14="http://schemas.microsoft.com/office/powerpoint/2010/main" val="37619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8580AA-3097-4702-B0C5-660AD7B91419}"/>
              </a:ext>
            </a:extLst>
          </p:cNvPr>
          <p:cNvSpPr>
            <a:spLocks noGrp="1"/>
          </p:cNvSpPr>
          <p:nvPr>
            <p:ph type="title"/>
          </p:nvPr>
        </p:nvSpPr>
        <p:spPr/>
        <p:txBody>
          <a:bodyPr/>
          <a:lstStyle/>
          <a:p>
            <a:r>
              <a:rPr lang="fr-FR" dirty="0"/>
              <a:t>Usages de demain</a:t>
            </a:r>
          </a:p>
        </p:txBody>
      </p:sp>
      <p:sp>
        <p:nvSpPr>
          <p:cNvPr id="3" name="Espace réservé du contenu 2">
            <a:extLst>
              <a:ext uri="{FF2B5EF4-FFF2-40B4-BE49-F238E27FC236}">
                <a16:creationId xmlns:a16="http://schemas.microsoft.com/office/drawing/2014/main" id="{D9E4D70E-08F2-4B22-A3C2-D923CE36B917}"/>
              </a:ext>
            </a:extLst>
          </p:cNvPr>
          <p:cNvSpPr>
            <a:spLocks noGrp="1"/>
          </p:cNvSpPr>
          <p:nvPr>
            <p:ph idx="1"/>
          </p:nvPr>
        </p:nvSpPr>
        <p:spPr/>
        <p:txBody>
          <a:bodyPr>
            <a:normAutofit/>
          </a:bodyPr>
          <a:lstStyle/>
          <a:p>
            <a:pPr>
              <a:buFont typeface="Courier New" panose="02070309020205020404" pitchFamily="49" charset="0"/>
              <a:buChar char="o"/>
            </a:pPr>
            <a:r>
              <a:rPr lang="fr-FR" sz="2400" dirty="0"/>
              <a:t> Home Assistant</a:t>
            </a:r>
          </a:p>
          <a:p>
            <a:pPr>
              <a:buFont typeface="Courier New" panose="02070309020205020404" pitchFamily="49" charset="0"/>
              <a:buChar char="o"/>
            </a:pPr>
            <a:r>
              <a:rPr lang="fr-FR" sz="2400" dirty="0"/>
              <a:t> Voiture autonome</a:t>
            </a:r>
          </a:p>
          <a:p>
            <a:pPr>
              <a:buFont typeface="Courier New" panose="02070309020205020404" pitchFamily="49" charset="0"/>
              <a:buChar char="o"/>
            </a:pPr>
            <a:r>
              <a:rPr lang="fr-FR" sz="2400" dirty="0"/>
              <a:t> Robot d’Accueil d’entreprise</a:t>
            </a:r>
          </a:p>
          <a:p>
            <a:pPr>
              <a:buFont typeface="Courier New" panose="02070309020205020404" pitchFamily="49" charset="0"/>
              <a:buChar char="o"/>
            </a:pPr>
            <a:r>
              <a:rPr lang="fr-FR" sz="2400" dirty="0"/>
              <a:t> Etc.</a:t>
            </a:r>
          </a:p>
        </p:txBody>
      </p:sp>
      <p:sp>
        <p:nvSpPr>
          <p:cNvPr id="4" name="Espace réservé de la date 3">
            <a:extLst>
              <a:ext uri="{FF2B5EF4-FFF2-40B4-BE49-F238E27FC236}">
                <a16:creationId xmlns:a16="http://schemas.microsoft.com/office/drawing/2014/main" id="{E2151BE5-5FCF-42BA-B700-B94C57291E17}"/>
              </a:ext>
            </a:extLst>
          </p:cNvPr>
          <p:cNvSpPr>
            <a:spLocks noGrp="1"/>
          </p:cNvSpPr>
          <p:nvPr>
            <p:ph type="dt" sz="half" idx="10"/>
          </p:nvPr>
        </p:nvSpPr>
        <p:spPr/>
        <p:txBody>
          <a:bodyPr/>
          <a:lstStyle/>
          <a:p>
            <a:fld id="{EAE601B6-8068-4725-8D45-0B9C1957BD95}" type="datetime1">
              <a:rPr lang="en-US" smtClean="0"/>
              <a:t>11/21/2019</a:t>
            </a:fld>
            <a:endParaRPr lang="en-US" dirty="0"/>
          </a:p>
        </p:txBody>
      </p:sp>
      <p:sp>
        <p:nvSpPr>
          <p:cNvPr id="5" name="Espace réservé du pied de page 4">
            <a:extLst>
              <a:ext uri="{FF2B5EF4-FFF2-40B4-BE49-F238E27FC236}">
                <a16:creationId xmlns:a16="http://schemas.microsoft.com/office/drawing/2014/main" id="{E3656764-255D-4B3C-B857-2D3C733E4EE0}"/>
              </a:ext>
            </a:extLst>
          </p:cNvPr>
          <p:cNvSpPr>
            <a:spLocks noGrp="1"/>
          </p:cNvSpPr>
          <p:nvPr>
            <p:ph type="ftr" sz="quarter" idx="11"/>
          </p:nvPr>
        </p:nvSpPr>
        <p:spPr/>
        <p:txBody>
          <a:bodyPr/>
          <a:lstStyle/>
          <a:p>
            <a:r>
              <a:rPr lang="en-US"/>
              <a:t>Hugues Van-Eylen</a:t>
            </a:r>
            <a:endParaRPr lang="en-US" dirty="0"/>
          </a:p>
        </p:txBody>
      </p:sp>
      <p:sp>
        <p:nvSpPr>
          <p:cNvPr id="6" name="Espace réservé du numéro de diapositive 5">
            <a:extLst>
              <a:ext uri="{FF2B5EF4-FFF2-40B4-BE49-F238E27FC236}">
                <a16:creationId xmlns:a16="http://schemas.microsoft.com/office/drawing/2014/main" id="{7785AA40-52F0-42DF-BAA7-9B8286549A06}"/>
              </a:ext>
            </a:extLst>
          </p:cNvPr>
          <p:cNvSpPr>
            <a:spLocks noGrp="1"/>
          </p:cNvSpPr>
          <p:nvPr>
            <p:ph type="sldNum" sz="quarter" idx="12"/>
          </p:nvPr>
        </p:nvSpPr>
        <p:spPr/>
        <p:txBody>
          <a:bodyPr/>
          <a:lstStyle/>
          <a:p>
            <a:fld id="{629637A9-119A-49DA-BD12-AAC58B377D80}" type="slidenum">
              <a:rPr lang="en-US" smtClean="0"/>
              <a:t>17</a:t>
            </a:fld>
            <a:endParaRPr lang="en-US" dirty="0"/>
          </a:p>
        </p:txBody>
      </p:sp>
    </p:spTree>
    <p:extLst>
      <p:ext uri="{BB962C8B-B14F-4D97-AF65-F5344CB8AC3E}">
        <p14:creationId xmlns:p14="http://schemas.microsoft.com/office/powerpoint/2010/main" val="2078632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15B7AC-4F89-40D7-9242-321F7CF64441}"/>
              </a:ext>
            </a:extLst>
          </p:cNvPr>
          <p:cNvSpPr>
            <a:spLocks noGrp="1"/>
          </p:cNvSpPr>
          <p:nvPr>
            <p:ph type="title"/>
          </p:nvPr>
        </p:nvSpPr>
        <p:spPr/>
        <p:txBody>
          <a:bodyPr/>
          <a:lstStyle/>
          <a:p>
            <a:r>
              <a:rPr lang="fr-FR" dirty="0"/>
              <a:t>Caractéristiques d’une conversation</a:t>
            </a:r>
          </a:p>
        </p:txBody>
      </p:sp>
      <p:sp>
        <p:nvSpPr>
          <p:cNvPr id="4" name="Espace réservé du contenu 3">
            <a:extLst>
              <a:ext uri="{FF2B5EF4-FFF2-40B4-BE49-F238E27FC236}">
                <a16:creationId xmlns:a16="http://schemas.microsoft.com/office/drawing/2014/main" id="{FB405F55-66D4-4672-BA85-D14B470D6EB9}"/>
              </a:ext>
            </a:extLst>
          </p:cNvPr>
          <p:cNvSpPr>
            <a:spLocks noGrp="1"/>
          </p:cNvSpPr>
          <p:nvPr>
            <p:ph sz="half" idx="2"/>
          </p:nvPr>
        </p:nvSpPr>
        <p:spPr>
          <a:xfrm>
            <a:off x="747151" y="1908258"/>
            <a:ext cx="4937760" cy="4023360"/>
          </a:xfrm>
        </p:spPr>
        <p:txBody>
          <a:bodyPr>
            <a:normAutofit/>
          </a:bodyPr>
          <a:lstStyle/>
          <a:p>
            <a:pPr>
              <a:buFont typeface="Courier New" panose="02070309020205020404" pitchFamily="49" charset="0"/>
              <a:buChar char="o"/>
            </a:pPr>
            <a:r>
              <a:rPr lang="fr-FR" dirty="0"/>
              <a:t> Echange élémentaire</a:t>
            </a:r>
          </a:p>
          <a:p>
            <a:pPr lvl="1">
              <a:buFont typeface="Arial" panose="020B0604020202020204" pitchFamily="34" charset="0"/>
              <a:buChar char="•"/>
            </a:pPr>
            <a:r>
              <a:rPr lang="fr-FR" dirty="0"/>
              <a:t>Question / réponse</a:t>
            </a:r>
          </a:p>
          <a:p>
            <a:pPr lvl="1">
              <a:buFont typeface="Arial" panose="020B0604020202020204" pitchFamily="34" charset="0"/>
              <a:buChar char="•"/>
            </a:pPr>
            <a:r>
              <a:rPr lang="fr-FR" dirty="0"/>
              <a:t>Initiative de l’utilisateur ou du bot</a:t>
            </a:r>
          </a:p>
          <a:p>
            <a:pPr>
              <a:buFont typeface="Courier New" panose="02070309020205020404" pitchFamily="49" charset="0"/>
              <a:buChar char="o"/>
            </a:pPr>
            <a:r>
              <a:rPr lang="fr-FR" dirty="0"/>
              <a:t> Fil de conversation</a:t>
            </a:r>
          </a:p>
          <a:p>
            <a:pPr lvl="1">
              <a:buFont typeface="Arial" panose="020B0604020202020204" pitchFamily="34" charset="0"/>
              <a:buChar char="•"/>
            </a:pPr>
            <a:r>
              <a:rPr lang="fr-FR" dirty="0"/>
              <a:t>Ensemble d’échanges visant la récupération d’informations (commander un café, demander la météo, s’identifier auprès du bot, etc.)</a:t>
            </a:r>
          </a:p>
          <a:p>
            <a:pPr>
              <a:buFont typeface="Courier New" panose="02070309020205020404" pitchFamily="49" charset="0"/>
              <a:buChar char="o"/>
            </a:pPr>
            <a:r>
              <a:rPr lang="fr-FR" dirty="0"/>
              <a:t> Conversation</a:t>
            </a:r>
          </a:p>
          <a:p>
            <a:pPr lvl="1">
              <a:buFont typeface="Arial" panose="020B0604020202020204" pitchFamily="34" charset="0"/>
              <a:buChar char="•"/>
            </a:pPr>
            <a:r>
              <a:rPr lang="fr-FR" dirty="0"/>
              <a:t>Ensemble de fils de conversation</a:t>
            </a:r>
          </a:p>
          <a:p>
            <a:pPr lvl="1">
              <a:buFont typeface="Arial" panose="020B0604020202020204" pitchFamily="34" charset="0"/>
              <a:buChar char="•"/>
            </a:pPr>
            <a:r>
              <a:rPr lang="fr-FR" b="1" u="sng" dirty="0"/>
              <a:t>Séquentiels</a:t>
            </a:r>
            <a:r>
              <a:rPr lang="fr-FR" dirty="0"/>
              <a:t> ou entrelacés (mémoire de conversation)</a:t>
            </a:r>
          </a:p>
        </p:txBody>
      </p:sp>
      <p:sp>
        <p:nvSpPr>
          <p:cNvPr id="5" name="Espace réservé de la date 4">
            <a:extLst>
              <a:ext uri="{FF2B5EF4-FFF2-40B4-BE49-F238E27FC236}">
                <a16:creationId xmlns:a16="http://schemas.microsoft.com/office/drawing/2014/main" id="{A7BB34B3-62B8-4D47-8BA5-AFD1E2010A4B}"/>
              </a:ext>
            </a:extLst>
          </p:cNvPr>
          <p:cNvSpPr>
            <a:spLocks noGrp="1"/>
          </p:cNvSpPr>
          <p:nvPr>
            <p:ph type="dt" sz="half" idx="10"/>
          </p:nvPr>
        </p:nvSpPr>
        <p:spPr/>
        <p:txBody>
          <a:bodyPr/>
          <a:lstStyle/>
          <a:p>
            <a:fld id="{FFFCB08D-968A-4A55-9937-7599631CEBB5}" type="datetime1">
              <a:rPr lang="en-US" smtClean="0"/>
              <a:t>11/21/2019</a:t>
            </a:fld>
            <a:endParaRPr lang="en-US" dirty="0"/>
          </a:p>
        </p:txBody>
      </p:sp>
      <p:sp>
        <p:nvSpPr>
          <p:cNvPr id="6" name="Espace réservé du pied de page 5">
            <a:extLst>
              <a:ext uri="{FF2B5EF4-FFF2-40B4-BE49-F238E27FC236}">
                <a16:creationId xmlns:a16="http://schemas.microsoft.com/office/drawing/2014/main" id="{C537A6B6-9178-4D35-B999-7E85D73F4C1B}"/>
              </a:ext>
            </a:extLst>
          </p:cNvPr>
          <p:cNvSpPr>
            <a:spLocks noGrp="1"/>
          </p:cNvSpPr>
          <p:nvPr>
            <p:ph type="ftr" sz="quarter" idx="11"/>
          </p:nvPr>
        </p:nvSpPr>
        <p:spPr/>
        <p:txBody>
          <a:bodyPr/>
          <a:lstStyle/>
          <a:p>
            <a:r>
              <a:rPr lang="en-US"/>
              <a:t>Hugues Van-Eylen</a:t>
            </a:r>
            <a:endParaRPr lang="en-US" dirty="0"/>
          </a:p>
        </p:txBody>
      </p:sp>
      <p:sp>
        <p:nvSpPr>
          <p:cNvPr id="7" name="Espace réservé du numéro de diapositive 6">
            <a:extLst>
              <a:ext uri="{FF2B5EF4-FFF2-40B4-BE49-F238E27FC236}">
                <a16:creationId xmlns:a16="http://schemas.microsoft.com/office/drawing/2014/main" id="{6970FEFE-2E5B-41CF-AC77-73CD12F03DF7}"/>
              </a:ext>
            </a:extLst>
          </p:cNvPr>
          <p:cNvSpPr>
            <a:spLocks noGrp="1"/>
          </p:cNvSpPr>
          <p:nvPr>
            <p:ph type="sldNum" sz="quarter" idx="12"/>
          </p:nvPr>
        </p:nvSpPr>
        <p:spPr/>
        <p:txBody>
          <a:bodyPr/>
          <a:lstStyle/>
          <a:p>
            <a:fld id="{4FAB73BC-B049-4115-A692-8D63A059BFB8}" type="slidenum">
              <a:rPr lang="en-US" smtClean="0"/>
              <a:t>18</a:t>
            </a:fld>
            <a:endParaRPr lang="en-US" dirty="0"/>
          </a:p>
        </p:txBody>
      </p:sp>
      <p:pic>
        <p:nvPicPr>
          <p:cNvPr id="8" name="Espace réservé du contenu 7">
            <a:extLst>
              <a:ext uri="{FF2B5EF4-FFF2-40B4-BE49-F238E27FC236}">
                <a16:creationId xmlns:a16="http://schemas.microsoft.com/office/drawing/2014/main" id="{50FA507A-CE9F-41A6-9A6A-D49E5E18FF4C}"/>
              </a:ext>
            </a:extLst>
          </p:cNvPr>
          <p:cNvPicPr>
            <a:picLocks noGrp="1"/>
          </p:cNvPicPr>
          <p:nvPr>
            <p:ph sz="half" idx="1"/>
          </p:nvPr>
        </p:nvPicPr>
        <p:blipFill>
          <a:blip r:embed="rId2">
            <a:extLst>
              <a:ext uri="{28A0092B-C50C-407E-A947-70E740481C1C}">
                <a14:useLocalDpi xmlns:a14="http://schemas.microsoft.com/office/drawing/2010/main" val="0"/>
              </a:ext>
            </a:extLst>
          </a:blip>
          <a:stretch>
            <a:fillRect/>
          </a:stretch>
        </p:blipFill>
        <p:spPr>
          <a:xfrm>
            <a:off x="7611501" y="2156302"/>
            <a:ext cx="2556314" cy="3330097"/>
          </a:xfrm>
          <a:prstGeom prst="rect">
            <a:avLst/>
          </a:prstGeom>
        </p:spPr>
      </p:pic>
    </p:spTree>
    <p:extLst>
      <p:ext uri="{BB962C8B-B14F-4D97-AF65-F5344CB8AC3E}">
        <p14:creationId xmlns:p14="http://schemas.microsoft.com/office/powerpoint/2010/main" val="1227196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GUI vs CUI (VUI)</a:t>
            </a:r>
          </a:p>
        </p:txBody>
      </p:sp>
      <p:sp>
        <p:nvSpPr>
          <p:cNvPr id="3" name="Espace réservé de la date 2"/>
          <p:cNvSpPr>
            <a:spLocks noGrp="1"/>
          </p:cNvSpPr>
          <p:nvPr>
            <p:ph type="dt" sz="half" idx="10"/>
          </p:nvPr>
        </p:nvSpPr>
        <p:spPr/>
        <p:txBody>
          <a:bodyPr/>
          <a:lstStyle/>
          <a:p>
            <a:fld id="{6C0D2CF0-5615-4BCC-9252-CF870D63713E}" type="datetime1">
              <a:rPr lang="en-US" smtClean="0"/>
              <a:t>11/21/2019</a:t>
            </a:fld>
            <a:endParaRPr lang="en-US" dirty="0"/>
          </a:p>
        </p:txBody>
      </p:sp>
      <p:sp>
        <p:nvSpPr>
          <p:cNvPr id="4" name="Espace réservé du pied de page 3"/>
          <p:cNvSpPr>
            <a:spLocks noGrp="1"/>
          </p:cNvSpPr>
          <p:nvPr>
            <p:ph type="ftr" sz="quarter" idx="11"/>
          </p:nvPr>
        </p:nvSpPr>
        <p:spPr/>
        <p:txBody>
          <a:bodyPr/>
          <a:lstStyle/>
          <a:p>
            <a:r>
              <a:rPr lang="en-US"/>
              <a:t>Hugues Van-Eylen</a:t>
            </a:r>
            <a:endParaRPr lang="en-US" dirty="0"/>
          </a:p>
        </p:txBody>
      </p:sp>
      <p:sp>
        <p:nvSpPr>
          <p:cNvPr id="5" name="Espace réservé du numéro de diapositive 4"/>
          <p:cNvSpPr>
            <a:spLocks noGrp="1"/>
          </p:cNvSpPr>
          <p:nvPr>
            <p:ph type="sldNum" sz="quarter" idx="12"/>
          </p:nvPr>
        </p:nvSpPr>
        <p:spPr/>
        <p:txBody>
          <a:bodyPr/>
          <a:lstStyle/>
          <a:p>
            <a:fld id="{4FAB73BC-B049-4115-A692-8D63A059BFB8}" type="slidenum">
              <a:rPr lang="en-US" smtClean="0"/>
              <a:t>19</a:t>
            </a:fld>
            <a:endParaRPr lang="en-US" dirty="0"/>
          </a:p>
        </p:txBody>
      </p:sp>
      <p:pic>
        <p:nvPicPr>
          <p:cNvPr id="15" name="Image 14"/>
          <p:cNvPicPr>
            <a:picLocks noChangeAspect="1"/>
          </p:cNvPicPr>
          <p:nvPr/>
        </p:nvPicPr>
        <p:blipFill>
          <a:blip r:embed="rId2">
            <a:duotone>
              <a:schemeClr val="accent1">
                <a:shade val="45000"/>
                <a:satMod val="135000"/>
              </a:schemeClr>
              <a:prstClr val="white"/>
            </a:duotone>
          </a:blip>
          <a:stretch>
            <a:fillRect/>
          </a:stretch>
        </p:blipFill>
        <p:spPr>
          <a:xfrm>
            <a:off x="267901" y="4386423"/>
            <a:ext cx="1334151" cy="1334151"/>
          </a:xfrm>
          <a:prstGeom prst="rect">
            <a:avLst/>
          </a:prstGeom>
          <a:solidFill>
            <a:schemeClr val="bg1"/>
          </a:solidFill>
        </p:spPr>
      </p:pic>
      <p:pic>
        <p:nvPicPr>
          <p:cNvPr id="18" name="Image 17"/>
          <p:cNvPicPr>
            <a:picLocks noChangeAspect="1"/>
          </p:cNvPicPr>
          <p:nvPr/>
        </p:nvPicPr>
        <p:blipFill>
          <a:blip r:embed="rId3">
            <a:duotone>
              <a:schemeClr val="accent1">
                <a:shade val="45000"/>
                <a:satMod val="135000"/>
              </a:schemeClr>
              <a:prstClr val="white"/>
            </a:duotone>
          </a:blip>
          <a:stretch>
            <a:fillRect/>
          </a:stretch>
        </p:blipFill>
        <p:spPr>
          <a:xfrm>
            <a:off x="8699152" y="3660541"/>
            <a:ext cx="3788123" cy="2338779"/>
          </a:xfrm>
          <a:prstGeom prst="rect">
            <a:avLst/>
          </a:prstGeom>
        </p:spPr>
      </p:pic>
      <p:grpSp>
        <p:nvGrpSpPr>
          <p:cNvPr id="21" name="Groupe 20"/>
          <p:cNvGrpSpPr/>
          <p:nvPr/>
        </p:nvGrpSpPr>
        <p:grpSpPr>
          <a:xfrm>
            <a:off x="1609038" y="4091379"/>
            <a:ext cx="2334152" cy="2004545"/>
            <a:chOff x="2666473" y="3828706"/>
            <a:chExt cx="2334152" cy="2004545"/>
          </a:xfrm>
        </p:grpSpPr>
        <p:sp>
          <p:nvSpPr>
            <p:cNvPr id="6" name="Rectangle 5"/>
            <p:cNvSpPr/>
            <p:nvPr/>
          </p:nvSpPr>
          <p:spPr>
            <a:xfrm>
              <a:off x="2737758" y="3875043"/>
              <a:ext cx="2262867" cy="1958208"/>
            </a:xfrm>
            <a:prstGeom prst="rect">
              <a:avLst/>
            </a:prstGeom>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3615619" y="4524086"/>
              <a:ext cx="1098984" cy="2564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1200" dirty="0"/>
                <a:t>06-10-2017</a:t>
              </a:r>
            </a:p>
          </p:txBody>
        </p:sp>
        <p:sp>
          <p:nvSpPr>
            <p:cNvPr id="8" name="ZoneTexte 7"/>
            <p:cNvSpPr txBox="1"/>
            <p:nvPr/>
          </p:nvSpPr>
          <p:spPr>
            <a:xfrm>
              <a:off x="2898005" y="4516796"/>
              <a:ext cx="723275" cy="307777"/>
            </a:xfrm>
            <a:prstGeom prst="rect">
              <a:avLst/>
            </a:prstGeom>
            <a:noFill/>
          </p:spPr>
          <p:txBody>
            <a:bodyPr wrap="none" rtlCol="0">
              <a:spAutoFit/>
            </a:bodyPr>
            <a:lstStyle/>
            <a:p>
              <a:r>
                <a:rPr lang="fr-FR" sz="1400" dirty="0">
                  <a:solidFill>
                    <a:schemeClr val="bg1">
                      <a:lumMod val="85000"/>
                    </a:schemeClr>
                  </a:solidFill>
                </a:rPr>
                <a:t>Début :</a:t>
              </a:r>
            </a:p>
          </p:txBody>
        </p:sp>
        <p:sp>
          <p:nvSpPr>
            <p:cNvPr id="9" name="ZoneTexte 8"/>
            <p:cNvSpPr txBox="1"/>
            <p:nvPr/>
          </p:nvSpPr>
          <p:spPr>
            <a:xfrm>
              <a:off x="2902178" y="4757696"/>
              <a:ext cx="490840" cy="307777"/>
            </a:xfrm>
            <a:prstGeom prst="rect">
              <a:avLst/>
            </a:prstGeom>
            <a:noFill/>
          </p:spPr>
          <p:txBody>
            <a:bodyPr wrap="none" rtlCol="0">
              <a:spAutoFit/>
            </a:bodyPr>
            <a:lstStyle/>
            <a:p>
              <a:r>
                <a:rPr lang="fr-FR" sz="1400" dirty="0">
                  <a:solidFill>
                    <a:schemeClr val="bg1">
                      <a:lumMod val="85000"/>
                    </a:schemeClr>
                  </a:solidFill>
                </a:rPr>
                <a:t>Fin :</a:t>
              </a:r>
            </a:p>
          </p:txBody>
        </p:sp>
        <p:sp>
          <p:nvSpPr>
            <p:cNvPr id="11" name="Rectangle : coins arrondis 10"/>
            <p:cNvSpPr/>
            <p:nvPr/>
          </p:nvSpPr>
          <p:spPr>
            <a:xfrm>
              <a:off x="3608065" y="5349117"/>
              <a:ext cx="1101634" cy="387530"/>
            </a:xfrm>
            <a:prstGeom prst="round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lumMod val="85000"/>
                    </a:schemeClr>
                  </a:solidFill>
                </a:rPr>
                <a:t>Valider</a:t>
              </a:r>
            </a:p>
          </p:txBody>
        </p:sp>
        <p:sp>
          <p:nvSpPr>
            <p:cNvPr id="19" name="Rectangle 18"/>
            <p:cNvSpPr/>
            <p:nvPr/>
          </p:nvSpPr>
          <p:spPr>
            <a:xfrm>
              <a:off x="3615619" y="4867178"/>
              <a:ext cx="1098984" cy="2564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sz="1200" dirty="0"/>
            </a:p>
          </p:txBody>
        </p:sp>
        <p:sp>
          <p:nvSpPr>
            <p:cNvPr id="20" name="ZoneTexte 19"/>
            <p:cNvSpPr txBox="1"/>
            <p:nvPr/>
          </p:nvSpPr>
          <p:spPr>
            <a:xfrm>
              <a:off x="2666473" y="3828706"/>
              <a:ext cx="1484509" cy="369332"/>
            </a:xfrm>
            <a:prstGeom prst="rect">
              <a:avLst/>
            </a:prstGeom>
            <a:noFill/>
          </p:spPr>
          <p:txBody>
            <a:bodyPr wrap="none" rtlCol="0">
              <a:spAutoFit/>
            </a:bodyPr>
            <a:lstStyle/>
            <a:p>
              <a:r>
                <a:rPr lang="fr-FR" b="1" dirty="0">
                  <a:solidFill>
                    <a:schemeClr val="bg1">
                      <a:lumMod val="85000"/>
                    </a:schemeClr>
                  </a:solidFill>
                </a:rPr>
                <a:t>Lister Activité</a:t>
              </a:r>
            </a:p>
          </p:txBody>
        </p:sp>
      </p:grpSp>
      <p:pic>
        <p:nvPicPr>
          <p:cNvPr id="13" name="Image 12"/>
          <p:cNvPicPr>
            <a:picLocks noChangeAspect="1"/>
          </p:cNvPicPr>
          <p:nvPr/>
        </p:nvPicPr>
        <p:blipFill>
          <a:blip r:embed="rId4"/>
          <a:stretch>
            <a:fillRect/>
          </a:stretch>
        </p:blipFill>
        <p:spPr>
          <a:xfrm>
            <a:off x="3401005" y="3984799"/>
            <a:ext cx="730971" cy="730971"/>
          </a:xfrm>
          <a:prstGeom prst="rect">
            <a:avLst/>
          </a:prstGeom>
        </p:spPr>
      </p:pic>
      <p:pic>
        <p:nvPicPr>
          <p:cNvPr id="22" name="Image 21"/>
          <p:cNvPicPr>
            <a:picLocks noChangeAspect="1"/>
          </p:cNvPicPr>
          <p:nvPr/>
        </p:nvPicPr>
        <p:blipFill>
          <a:blip r:embed="rId2">
            <a:duotone>
              <a:schemeClr val="accent1">
                <a:shade val="45000"/>
                <a:satMod val="135000"/>
              </a:schemeClr>
              <a:prstClr val="white"/>
            </a:duotone>
          </a:blip>
          <a:stretch>
            <a:fillRect/>
          </a:stretch>
        </p:blipFill>
        <p:spPr>
          <a:xfrm>
            <a:off x="6309502" y="4507048"/>
            <a:ext cx="1334151" cy="1334151"/>
          </a:xfrm>
          <a:prstGeom prst="rect">
            <a:avLst/>
          </a:prstGeom>
          <a:solidFill>
            <a:schemeClr val="bg1"/>
          </a:solidFill>
        </p:spPr>
      </p:pic>
      <p:sp>
        <p:nvSpPr>
          <p:cNvPr id="23" name="Phylactère : pensées 22"/>
          <p:cNvSpPr/>
          <p:nvPr/>
        </p:nvSpPr>
        <p:spPr>
          <a:xfrm>
            <a:off x="342901" y="1890277"/>
            <a:ext cx="2962274" cy="2007892"/>
          </a:xfrm>
          <a:prstGeom prst="cloud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On est le Lundi 9/10 donc vendredi dernier c’était le 6/10</a:t>
            </a:r>
          </a:p>
        </p:txBody>
      </p:sp>
      <p:sp>
        <p:nvSpPr>
          <p:cNvPr id="24" name="ZoneTexte 23"/>
          <p:cNvSpPr txBox="1"/>
          <p:nvPr/>
        </p:nvSpPr>
        <p:spPr>
          <a:xfrm>
            <a:off x="10111570" y="3768384"/>
            <a:ext cx="1821461" cy="954107"/>
          </a:xfrm>
          <a:prstGeom prst="rect">
            <a:avLst/>
          </a:prstGeom>
          <a:noFill/>
        </p:spPr>
        <p:txBody>
          <a:bodyPr wrap="none" rtlCol="0">
            <a:spAutoFit/>
          </a:bodyPr>
          <a:lstStyle/>
          <a:p>
            <a:r>
              <a:rPr lang="fr-FR" sz="1400" dirty="0" err="1"/>
              <a:t>Intention:listerActivite</a:t>
            </a:r>
            <a:endParaRPr lang="fr-FR" sz="1400" dirty="0"/>
          </a:p>
          <a:p>
            <a:r>
              <a:rPr lang="fr-FR" sz="1400" dirty="0"/>
              <a:t>Jour: Vendredi</a:t>
            </a:r>
          </a:p>
          <a:p>
            <a:r>
              <a:rPr lang="fr-FR" sz="1400" dirty="0"/>
              <a:t>Temps: passé</a:t>
            </a:r>
          </a:p>
          <a:p>
            <a:r>
              <a:rPr lang="fr-FR" sz="1400" dirty="0"/>
              <a:t>=&gt; 06-10-2017</a:t>
            </a:r>
          </a:p>
        </p:txBody>
      </p:sp>
      <p:sp>
        <p:nvSpPr>
          <p:cNvPr id="25" name="Flèche : courbe vers le bas 24"/>
          <p:cNvSpPr/>
          <p:nvPr/>
        </p:nvSpPr>
        <p:spPr>
          <a:xfrm rot="1013348">
            <a:off x="8230631" y="2429996"/>
            <a:ext cx="2513391" cy="695379"/>
          </a:xfrm>
          <a:prstGeom prst="curvedDownArrow">
            <a:avLst>
              <a:gd name="adj1" fmla="val 25000"/>
              <a:gd name="adj2" fmla="val 50000"/>
              <a:gd name="adj3" fmla="val 267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ZoneTexte 25"/>
          <p:cNvSpPr txBox="1"/>
          <p:nvPr/>
        </p:nvSpPr>
        <p:spPr>
          <a:xfrm>
            <a:off x="9230317" y="2458139"/>
            <a:ext cx="551890" cy="1323439"/>
          </a:xfrm>
          <a:prstGeom prst="rect">
            <a:avLst/>
          </a:prstGeom>
          <a:noFill/>
        </p:spPr>
        <p:txBody>
          <a:bodyPr wrap="square" rtlCol="0">
            <a:spAutoFit/>
          </a:bodyPr>
          <a:lstStyle/>
          <a:p>
            <a:r>
              <a:rPr lang="fr-FR" sz="8000" b="1" dirty="0">
                <a:solidFill>
                  <a:schemeClr val="accent1">
                    <a:lumMod val="60000"/>
                    <a:lumOff val="40000"/>
                  </a:schemeClr>
                </a:solidFill>
              </a:rPr>
              <a:t>?</a:t>
            </a:r>
          </a:p>
        </p:txBody>
      </p:sp>
      <p:sp>
        <p:nvSpPr>
          <p:cNvPr id="16" name="Bulle narrative : ronde 15"/>
          <p:cNvSpPr/>
          <p:nvPr/>
        </p:nvSpPr>
        <p:spPr>
          <a:xfrm>
            <a:off x="6269053" y="2693045"/>
            <a:ext cx="2323149" cy="1504710"/>
          </a:xfrm>
          <a:prstGeom prst="wedgeEllipse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Qu’ai-je fait vendredi dernier ?</a:t>
            </a:r>
          </a:p>
        </p:txBody>
      </p:sp>
      <p:pic>
        <p:nvPicPr>
          <p:cNvPr id="28" name="Image 27"/>
          <p:cNvPicPr>
            <a:picLocks noChangeAspect="1"/>
          </p:cNvPicPr>
          <p:nvPr/>
        </p:nvPicPr>
        <p:blipFill>
          <a:blip r:embed="rId5">
            <a:duotone>
              <a:schemeClr val="accent1">
                <a:shade val="45000"/>
                <a:satMod val="135000"/>
              </a:schemeClr>
              <a:prstClr val="white"/>
            </a:duotone>
          </a:blip>
          <a:stretch>
            <a:fillRect/>
          </a:stretch>
        </p:blipFill>
        <p:spPr>
          <a:xfrm>
            <a:off x="8508989" y="3094106"/>
            <a:ext cx="997273" cy="997273"/>
          </a:xfrm>
          <a:prstGeom prst="rect">
            <a:avLst/>
          </a:prstGeom>
        </p:spPr>
      </p:pic>
      <p:sp>
        <p:nvSpPr>
          <p:cNvPr id="29" name="ZoneTexte 28"/>
          <p:cNvSpPr txBox="1"/>
          <p:nvPr/>
        </p:nvSpPr>
        <p:spPr>
          <a:xfrm>
            <a:off x="11128872" y="2693045"/>
            <a:ext cx="551890" cy="1323439"/>
          </a:xfrm>
          <a:prstGeom prst="rect">
            <a:avLst/>
          </a:prstGeom>
          <a:noFill/>
        </p:spPr>
        <p:txBody>
          <a:bodyPr wrap="square" rtlCol="0">
            <a:spAutoFit/>
          </a:bodyPr>
          <a:lstStyle/>
          <a:p>
            <a:r>
              <a:rPr lang="fr-FR" sz="8000" b="1" dirty="0">
                <a:solidFill>
                  <a:schemeClr val="accent1">
                    <a:lumMod val="60000"/>
                    <a:lumOff val="40000"/>
                  </a:schemeClr>
                </a:solidFill>
              </a:rPr>
              <a:t>?</a:t>
            </a:r>
          </a:p>
        </p:txBody>
      </p:sp>
      <p:sp>
        <p:nvSpPr>
          <p:cNvPr id="30" name="ZoneTexte 29"/>
          <p:cNvSpPr txBox="1"/>
          <p:nvPr/>
        </p:nvSpPr>
        <p:spPr>
          <a:xfrm>
            <a:off x="4975689" y="4551001"/>
            <a:ext cx="915059" cy="923330"/>
          </a:xfrm>
          <a:prstGeom prst="rect">
            <a:avLst/>
          </a:prstGeom>
          <a:noFill/>
        </p:spPr>
        <p:txBody>
          <a:bodyPr wrap="none" rtlCol="0">
            <a:spAutoFit/>
          </a:bodyPr>
          <a:lstStyle/>
          <a:p>
            <a:r>
              <a:rPr lang="fr-FR" sz="5400" b="1" dirty="0">
                <a:solidFill>
                  <a:srgbClr val="C00000"/>
                </a:solidFill>
              </a:rPr>
              <a:t>VS</a:t>
            </a:r>
          </a:p>
        </p:txBody>
      </p:sp>
    </p:spTree>
    <p:extLst>
      <p:ext uri="{BB962C8B-B14F-4D97-AF65-F5344CB8AC3E}">
        <p14:creationId xmlns:p14="http://schemas.microsoft.com/office/powerpoint/2010/main" val="3048091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Sommaire</a:t>
            </a:r>
          </a:p>
        </p:txBody>
      </p:sp>
      <p:sp>
        <p:nvSpPr>
          <p:cNvPr id="3" name="Espace réservé du contenu 2"/>
          <p:cNvSpPr>
            <a:spLocks noGrp="1"/>
          </p:cNvSpPr>
          <p:nvPr>
            <p:ph idx="1"/>
          </p:nvPr>
        </p:nvSpPr>
        <p:spPr/>
        <p:txBody>
          <a:bodyPr>
            <a:normAutofit fontScale="47500" lnSpcReduction="20000"/>
          </a:bodyPr>
          <a:lstStyle/>
          <a:p>
            <a:pPr>
              <a:buFont typeface="Courier New" panose="02070309020205020404" pitchFamily="49" charset="0"/>
              <a:buChar char="o"/>
            </a:pPr>
            <a:r>
              <a:rPr lang="fr-FR" sz="3200" dirty="0"/>
              <a:t> Introduction</a:t>
            </a:r>
          </a:p>
          <a:p>
            <a:pPr lvl="2">
              <a:buFont typeface="Arial" panose="020B0604020202020204" pitchFamily="34" charset="0"/>
              <a:buChar char="•"/>
            </a:pPr>
            <a:r>
              <a:rPr lang="fr-FR" sz="2600" dirty="0"/>
              <a:t> Qu’est-ce qu’un </a:t>
            </a:r>
            <a:r>
              <a:rPr lang="fr-FR" sz="2600" dirty="0" err="1"/>
              <a:t>Chatbot</a:t>
            </a:r>
            <a:r>
              <a:rPr lang="fr-FR" sz="2600" dirty="0"/>
              <a:t> ? – exemples </a:t>
            </a:r>
          </a:p>
          <a:p>
            <a:pPr lvl="2">
              <a:buFont typeface="Arial" panose="020B0604020202020204" pitchFamily="34" charset="0"/>
              <a:buChar char="•"/>
            </a:pPr>
            <a:r>
              <a:rPr lang="fr-FR" sz="2600" dirty="0"/>
              <a:t> Historique</a:t>
            </a:r>
          </a:p>
          <a:p>
            <a:pPr lvl="2">
              <a:buFont typeface="Arial" panose="020B0604020202020204" pitchFamily="34" charset="0"/>
              <a:buChar char="•"/>
            </a:pPr>
            <a:r>
              <a:rPr lang="fr-FR" sz="2600" dirty="0"/>
              <a:t> Usages </a:t>
            </a:r>
          </a:p>
          <a:p>
            <a:pPr lvl="2">
              <a:buFont typeface="Arial" panose="020B0604020202020204" pitchFamily="34" charset="0"/>
              <a:buChar char="•"/>
            </a:pPr>
            <a:r>
              <a:rPr lang="fr-FR" sz="2600" dirty="0"/>
              <a:t> Caractéristiques  d’une conversation (types de conversation) (cours ?)</a:t>
            </a:r>
          </a:p>
          <a:p>
            <a:pPr lvl="2">
              <a:buFont typeface="Arial" panose="020B0604020202020204" pitchFamily="34" charset="0"/>
              <a:buChar char="•"/>
            </a:pPr>
            <a:r>
              <a:rPr lang="fr-FR" sz="2600" dirty="0"/>
              <a:t> GUI versus CUI et VUI (cours 2 ?)</a:t>
            </a:r>
          </a:p>
          <a:p>
            <a:pPr>
              <a:buFont typeface="Courier New" panose="02070309020205020404" pitchFamily="49" charset="0"/>
              <a:buChar char="o"/>
            </a:pPr>
            <a:r>
              <a:rPr lang="fr-FR" sz="3200" dirty="0"/>
              <a:t> Architecture fonctionnelle</a:t>
            </a:r>
          </a:p>
          <a:p>
            <a:pPr>
              <a:buFont typeface="Courier New" panose="02070309020205020404" pitchFamily="49" charset="0"/>
              <a:buChar char="o"/>
            </a:pPr>
            <a:r>
              <a:rPr lang="fr-FR" sz="3200" dirty="0"/>
              <a:t> Panorama des technologies (cours 2)</a:t>
            </a:r>
          </a:p>
          <a:p>
            <a:pPr>
              <a:buFont typeface="Courier New" panose="02070309020205020404" pitchFamily="49" charset="0"/>
              <a:buChar char="o"/>
            </a:pPr>
            <a:r>
              <a:rPr lang="fr-FR" sz="3200" dirty="0"/>
              <a:t> Architecture et technologies du TP</a:t>
            </a:r>
            <a:endParaRPr lang="fr-FR" sz="3000" dirty="0"/>
          </a:p>
          <a:p>
            <a:pPr>
              <a:buFont typeface="Courier New" panose="02070309020205020404" pitchFamily="49" charset="0"/>
              <a:buChar char="o"/>
            </a:pPr>
            <a:r>
              <a:rPr lang="fr-FR" sz="3200" dirty="0"/>
              <a:t> </a:t>
            </a:r>
            <a:r>
              <a:rPr lang="fr-FR" sz="3200" dirty="0" err="1"/>
              <a:t>DialogFlow</a:t>
            </a:r>
            <a:r>
              <a:rPr lang="fr-FR" sz="3200" dirty="0"/>
              <a:t> (TD1)</a:t>
            </a:r>
          </a:p>
          <a:p>
            <a:pPr>
              <a:buFont typeface="Courier New" panose="02070309020205020404" pitchFamily="49" charset="0"/>
              <a:buChar char="o"/>
            </a:pPr>
            <a:r>
              <a:rPr lang="fr-FR" sz="3200" dirty="0"/>
              <a:t> </a:t>
            </a:r>
            <a:r>
              <a:rPr lang="fr-FR" sz="3200" dirty="0" err="1"/>
              <a:t>Webhook</a:t>
            </a:r>
            <a:r>
              <a:rPr lang="fr-FR" sz="3200" dirty="0"/>
              <a:t>, </a:t>
            </a:r>
            <a:r>
              <a:rPr lang="fr-FR" sz="3200" dirty="0" err="1"/>
              <a:t>openAPI</a:t>
            </a:r>
            <a:r>
              <a:rPr lang="fr-FR" sz="3200" dirty="0"/>
              <a:t>, Node.js et </a:t>
            </a:r>
            <a:r>
              <a:rPr lang="fr-FR" sz="3200" dirty="0" err="1"/>
              <a:t>ngrok</a:t>
            </a:r>
            <a:r>
              <a:rPr lang="fr-FR" sz="3200" dirty="0"/>
              <a:t> (TD2)</a:t>
            </a:r>
          </a:p>
          <a:p>
            <a:pPr>
              <a:buFont typeface="Courier New" panose="02070309020205020404" pitchFamily="49" charset="0"/>
              <a:buChar char="o"/>
            </a:pPr>
            <a:r>
              <a:rPr lang="fr-FR" sz="3200" dirty="0"/>
              <a:t>Slack (TD3)</a:t>
            </a:r>
          </a:p>
          <a:p>
            <a:pPr>
              <a:buFont typeface="Courier New" panose="02070309020205020404" pitchFamily="49" charset="0"/>
              <a:buChar char="o"/>
            </a:pPr>
            <a:r>
              <a:rPr lang="fr-FR" sz="3200" dirty="0"/>
              <a:t>Contexte et </a:t>
            </a:r>
            <a:r>
              <a:rPr lang="fr-FR" sz="3200" dirty="0" err="1"/>
              <a:t>SlotFilling</a:t>
            </a:r>
            <a:r>
              <a:rPr lang="fr-FR" sz="3200" dirty="0"/>
              <a:t> (TD4)</a:t>
            </a:r>
          </a:p>
          <a:p>
            <a:pPr>
              <a:buFont typeface="Courier New" panose="02070309020205020404" pitchFamily="49" charset="0"/>
              <a:buChar char="o"/>
            </a:pPr>
            <a:r>
              <a:rPr lang="fr-FR" sz="3200" dirty="0"/>
              <a:t> QCM final</a:t>
            </a:r>
          </a:p>
        </p:txBody>
      </p:sp>
      <p:sp>
        <p:nvSpPr>
          <p:cNvPr id="4" name="Espace réservé de la date 3"/>
          <p:cNvSpPr>
            <a:spLocks noGrp="1"/>
          </p:cNvSpPr>
          <p:nvPr>
            <p:ph type="dt" sz="half" idx="10"/>
          </p:nvPr>
        </p:nvSpPr>
        <p:spPr/>
        <p:txBody>
          <a:bodyPr/>
          <a:lstStyle/>
          <a:p>
            <a:fld id="{3A1F4331-95B8-4E87-9DE8-3A538807DD3F}" type="datetime1">
              <a:rPr lang="en-US" smtClean="0"/>
              <a:t>11/21/2019</a:t>
            </a:fld>
            <a:endParaRPr lang="en-US" dirty="0"/>
          </a:p>
        </p:txBody>
      </p:sp>
      <p:sp>
        <p:nvSpPr>
          <p:cNvPr id="5" name="Espace réservé du pied de page 4"/>
          <p:cNvSpPr>
            <a:spLocks noGrp="1"/>
          </p:cNvSpPr>
          <p:nvPr>
            <p:ph type="ftr" sz="quarter" idx="11"/>
          </p:nvPr>
        </p:nvSpPr>
        <p:spPr/>
        <p:txBody>
          <a:bodyPr/>
          <a:lstStyle/>
          <a:p>
            <a:r>
              <a:rPr lang="en-US"/>
              <a:t>Hugues Van-Eylen</a:t>
            </a:r>
            <a:endParaRPr lang="en-US" dirty="0"/>
          </a:p>
        </p:txBody>
      </p:sp>
      <p:sp>
        <p:nvSpPr>
          <p:cNvPr id="6" name="Espace réservé du numéro de diapositive 5"/>
          <p:cNvSpPr>
            <a:spLocks noGrp="1"/>
          </p:cNvSpPr>
          <p:nvPr>
            <p:ph type="sldNum" sz="quarter" idx="12"/>
          </p:nvPr>
        </p:nvSpPr>
        <p:spPr/>
        <p:txBody>
          <a:bodyPr/>
          <a:lstStyle/>
          <a:p>
            <a:fld id="{629637A9-119A-49DA-BD12-AAC58B377D80}" type="slidenum">
              <a:rPr lang="en-US" smtClean="0"/>
              <a:t>2</a:t>
            </a:fld>
            <a:endParaRPr lang="en-US" dirty="0"/>
          </a:p>
        </p:txBody>
      </p:sp>
    </p:spTree>
    <p:extLst>
      <p:ext uri="{BB962C8B-B14F-4D97-AF65-F5344CB8AC3E}">
        <p14:creationId xmlns:p14="http://schemas.microsoft.com/office/powerpoint/2010/main" val="1792760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GUI versus VUI ou CUI</a:t>
            </a:r>
          </a:p>
        </p:txBody>
      </p:sp>
      <p:sp>
        <p:nvSpPr>
          <p:cNvPr id="8" name="Espace réservé du contenu 7"/>
          <p:cNvSpPr>
            <a:spLocks noGrp="1"/>
          </p:cNvSpPr>
          <p:nvPr>
            <p:ph sz="half" idx="1"/>
          </p:nvPr>
        </p:nvSpPr>
        <p:spPr>
          <a:xfrm>
            <a:off x="1097278" y="1845734"/>
            <a:ext cx="4937760" cy="3614289"/>
          </a:xfrm>
        </p:spPr>
        <p:txBody>
          <a:bodyPr>
            <a:normAutofit fontScale="85000" lnSpcReduction="10000"/>
          </a:bodyPr>
          <a:lstStyle/>
          <a:p>
            <a:pPr>
              <a:buFont typeface="Courier New" panose="02070309020205020404" pitchFamily="49" charset="0"/>
              <a:buChar char="o"/>
            </a:pPr>
            <a:r>
              <a:rPr lang="fr-FR" b="1" dirty="0"/>
              <a:t> </a:t>
            </a:r>
            <a:r>
              <a:rPr lang="fr-FR" b="1" dirty="0" err="1"/>
              <a:t>G</a:t>
            </a:r>
            <a:r>
              <a:rPr lang="fr-FR" dirty="0" err="1"/>
              <a:t>raphical</a:t>
            </a:r>
            <a:r>
              <a:rPr lang="fr-FR" dirty="0"/>
              <a:t> </a:t>
            </a:r>
            <a:r>
              <a:rPr lang="fr-FR" b="1" dirty="0"/>
              <a:t>U</a:t>
            </a:r>
            <a:r>
              <a:rPr lang="fr-FR" dirty="0"/>
              <a:t>ser </a:t>
            </a:r>
            <a:r>
              <a:rPr lang="fr-FR" b="1" dirty="0"/>
              <a:t>I</a:t>
            </a:r>
            <a:r>
              <a:rPr lang="fr-FR" dirty="0"/>
              <a:t>nterface : c’est l’utilisateur qui s’adapte au langage graphique proposé par l’informatique – langage basé sur des interactions clavier + souris + écran(s).</a:t>
            </a:r>
          </a:p>
          <a:p>
            <a:pPr>
              <a:buFont typeface="Courier New" panose="02070309020205020404" pitchFamily="49" charset="0"/>
              <a:buChar char="o"/>
            </a:pPr>
            <a:endParaRPr lang="fr-FR" dirty="0"/>
          </a:p>
          <a:p>
            <a:pPr>
              <a:buFont typeface="Courier New" panose="02070309020205020404" pitchFamily="49" charset="0"/>
              <a:buChar char="o"/>
            </a:pPr>
            <a:r>
              <a:rPr lang="fr-FR" dirty="0"/>
              <a:t> Dynamique globale car le regard embrasse tout l’écran </a:t>
            </a:r>
            <a:r>
              <a:rPr lang="fr-FR" b="1" dirty="0">
                <a:solidFill>
                  <a:schemeClr val="accent1"/>
                </a:solidFill>
              </a:rPr>
              <a:t>MAIS nécessite de focaliser sa vision</a:t>
            </a:r>
            <a:r>
              <a:rPr lang="fr-FR" dirty="0"/>
              <a:t>.</a:t>
            </a:r>
          </a:p>
          <a:p>
            <a:pPr>
              <a:buFont typeface="Courier New" panose="02070309020205020404" pitchFamily="49" charset="0"/>
              <a:buChar char="o"/>
            </a:pPr>
            <a:r>
              <a:rPr lang="fr-FR" dirty="0"/>
              <a:t> Permanence des informations affichées</a:t>
            </a:r>
          </a:p>
          <a:p>
            <a:pPr>
              <a:buFont typeface="Courier New" panose="02070309020205020404" pitchFamily="49" charset="0"/>
              <a:buChar char="o"/>
            </a:pPr>
            <a:r>
              <a:rPr lang="fr-FR" dirty="0"/>
              <a:t> Multi-tâches</a:t>
            </a:r>
          </a:p>
          <a:p>
            <a:pPr>
              <a:buFont typeface="Courier New" panose="02070309020205020404" pitchFamily="49" charset="0"/>
              <a:buChar char="o"/>
            </a:pPr>
            <a:r>
              <a:rPr lang="fr-FR" dirty="0"/>
              <a:t> Plus complexe de prime abord</a:t>
            </a:r>
          </a:p>
          <a:p>
            <a:pPr>
              <a:buFont typeface="Courier New" panose="02070309020205020404" pitchFamily="49" charset="0"/>
              <a:buChar char="o"/>
            </a:pPr>
            <a:r>
              <a:rPr lang="fr-FR" dirty="0"/>
              <a:t>  Très bien adapté à l’affichage de données complexes</a:t>
            </a:r>
          </a:p>
          <a:p>
            <a:endParaRPr lang="fr-FR" dirty="0"/>
          </a:p>
        </p:txBody>
      </p:sp>
      <p:sp>
        <p:nvSpPr>
          <p:cNvPr id="9" name="Espace réservé du contenu 8"/>
          <p:cNvSpPr>
            <a:spLocks noGrp="1"/>
          </p:cNvSpPr>
          <p:nvPr>
            <p:ph sz="half" idx="2"/>
          </p:nvPr>
        </p:nvSpPr>
        <p:spPr>
          <a:xfrm>
            <a:off x="6217920" y="1845735"/>
            <a:ext cx="4937760" cy="3614288"/>
          </a:xfrm>
        </p:spPr>
        <p:txBody>
          <a:bodyPr>
            <a:normAutofit fontScale="85000" lnSpcReduction="10000"/>
          </a:bodyPr>
          <a:lstStyle/>
          <a:p>
            <a:pPr>
              <a:buFont typeface="Courier New" panose="02070309020205020404" pitchFamily="49" charset="0"/>
              <a:buChar char="o"/>
            </a:pPr>
            <a:r>
              <a:rPr lang="fr-FR" b="1" dirty="0"/>
              <a:t> </a:t>
            </a:r>
            <a:r>
              <a:rPr lang="fr-FR" b="1" dirty="0" err="1"/>
              <a:t>C</a:t>
            </a:r>
            <a:r>
              <a:rPr lang="fr-FR" dirty="0" err="1"/>
              <a:t>onversational</a:t>
            </a:r>
            <a:r>
              <a:rPr lang="fr-FR" b="1" dirty="0"/>
              <a:t> ou V</a:t>
            </a:r>
            <a:r>
              <a:rPr lang="fr-FR" dirty="0"/>
              <a:t>oice </a:t>
            </a:r>
            <a:r>
              <a:rPr lang="fr-FR" b="1" dirty="0"/>
              <a:t>U</a:t>
            </a:r>
            <a:r>
              <a:rPr lang="fr-FR" dirty="0"/>
              <a:t>ser </a:t>
            </a:r>
            <a:r>
              <a:rPr lang="fr-FR" b="1" dirty="0"/>
              <a:t>I</a:t>
            </a:r>
            <a:r>
              <a:rPr lang="fr-FR" dirty="0"/>
              <a:t>nterface : basé sur du texte ou de la voix, c’est ici l’ordinateur qui s’invite dans un mode d’échanges purement humain depuis des millénaires – c’est à lui de s’adapter sous peine de rejet.</a:t>
            </a:r>
          </a:p>
          <a:p>
            <a:pPr>
              <a:buFont typeface="Courier New" panose="02070309020205020404" pitchFamily="49" charset="0"/>
              <a:buChar char="o"/>
            </a:pPr>
            <a:r>
              <a:rPr lang="fr-FR" dirty="0"/>
              <a:t> Dynamique séquentielle par essence même de la voix </a:t>
            </a:r>
            <a:r>
              <a:rPr lang="fr-FR" b="1" dirty="0">
                <a:solidFill>
                  <a:schemeClr val="accent1"/>
                </a:solidFill>
              </a:rPr>
              <a:t>MAIS libère le regard. </a:t>
            </a:r>
          </a:p>
          <a:p>
            <a:pPr>
              <a:buFont typeface="Courier New" panose="02070309020205020404" pitchFamily="49" charset="0"/>
              <a:buChar char="o"/>
            </a:pPr>
            <a:r>
              <a:rPr lang="fr-FR" dirty="0"/>
              <a:t> Volatilité des données parlées</a:t>
            </a:r>
          </a:p>
          <a:p>
            <a:pPr>
              <a:buFont typeface="Courier New" panose="02070309020205020404" pitchFamily="49" charset="0"/>
              <a:buChar char="o"/>
            </a:pPr>
            <a:r>
              <a:rPr lang="fr-FR" dirty="0"/>
              <a:t> Mono-tâche</a:t>
            </a:r>
          </a:p>
          <a:p>
            <a:pPr>
              <a:buFont typeface="Courier New" panose="02070309020205020404" pitchFamily="49" charset="0"/>
              <a:buChar char="o"/>
            </a:pPr>
            <a:r>
              <a:rPr lang="fr-FR" dirty="0"/>
              <a:t> Plus naturelle de prime abord</a:t>
            </a:r>
          </a:p>
          <a:p>
            <a:pPr>
              <a:buFont typeface="Courier New" panose="02070309020205020404" pitchFamily="49" charset="0"/>
              <a:buChar char="o"/>
            </a:pPr>
            <a:r>
              <a:rPr lang="fr-FR" dirty="0"/>
              <a:t> Très adapté à un langage de commandes et quand l’utilisateur sait ce qu’il veut</a:t>
            </a:r>
          </a:p>
        </p:txBody>
      </p:sp>
      <p:sp>
        <p:nvSpPr>
          <p:cNvPr id="4" name="Espace réservé de la date 3"/>
          <p:cNvSpPr>
            <a:spLocks noGrp="1"/>
          </p:cNvSpPr>
          <p:nvPr>
            <p:ph type="dt" sz="half" idx="10"/>
          </p:nvPr>
        </p:nvSpPr>
        <p:spPr/>
        <p:txBody>
          <a:bodyPr/>
          <a:lstStyle/>
          <a:p>
            <a:fld id="{EAE601B6-8068-4725-8D45-0B9C1957BD95}" type="datetime1">
              <a:rPr lang="en-US" smtClean="0"/>
              <a:t>11/21/2019</a:t>
            </a:fld>
            <a:endParaRPr lang="en-US" dirty="0"/>
          </a:p>
        </p:txBody>
      </p:sp>
      <p:sp>
        <p:nvSpPr>
          <p:cNvPr id="5" name="Espace réservé du pied de page 4"/>
          <p:cNvSpPr>
            <a:spLocks noGrp="1"/>
          </p:cNvSpPr>
          <p:nvPr>
            <p:ph type="ftr" sz="quarter" idx="11"/>
          </p:nvPr>
        </p:nvSpPr>
        <p:spPr/>
        <p:txBody>
          <a:bodyPr/>
          <a:lstStyle/>
          <a:p>
            <a:r>
              <a:rPr lang="en-US"/>
              <a:t>Hugues Van-Eylen</a:t>
            </a:r>
            <a:endParaRPr lang="en-US" dirty="0"/>
          </a:p>
        </p:txBody>
      </p:sp>
      <p:sp>
        <p:nvSpPr>
          <p:cNvPr id="6" name="Espace réservé du numéro de diapositive 5"/>
          <p:cNvSpPr>
            <a:spLocks noGrp="1"/>
          </p:cNvSpPr>
          <p:nvPr>
            <p:ph type="sldNum" sz="quarter" idx="12"/>
          </p:nvPr>
        </p:nvSpPr>
        <p:spPr/>
        <p:txBody>
          <a:bodyPr/>
          <a:lstStyle/>
          <a:p>
            <a:fld id="{629637A9-119A-49DA-BD12-AAC58B377D80}" type="slidenum">
              <a:rPr lang="en-US" smtClean="0"/>
              <a:t>20</a:t>
            </a:fld>
            <a:endParaRPr lang="en-US" dirty="0"/>
          </a:p>
        </p:txBody>
      </p:sp>
      <p:sp>
        <p:nvSpPr>
          <p:cNvPr id="10" name="Flèche : droite 9"/>
          <p:cNvSpPr/>
          <p:nvPr/>
        </p:nvSpPr>
        <p:spPr>
          <a:xfrm>
            <a:off x="1752018" y="5572792"/>
            <a:ext cx="1162793" cy="4484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3389315" y="5462889"/>
            <a:ext cx="7167155" cy="646331"/>
          </a:xfrm>
          <a:prstGeom prst="rect">
            <a:avLst/>
          </a:prstGeom>
          <a:noFill/>
        </p:spPr>
        <p:txBody>
          <a:bodyPr wrap="none" rtlCol="0">
            <a:spAutoFit/>
          </a:bodyPr>
          <a:lstStyle/>
          <a:p>
            <a:r>
              <a:rPr lang="fr-FR" dirty="0"/>
              <a:t>Ils se complètent et on devrait s’orienter vers des interfaces </a:t>
            </a:r>
            <a:r>
              <a:rPr lang="fr-FR" dirty="0" err="1"/>
              <a:t>multi-modales</a:t>
            </a:r>
            <a:endParaRPr lang="fr-FR" dirty="0"/>
          </a:p>
          <a:p>
            <a:r>
              <a:rPr lang="fr-FR" dirty="0"/>
              <a:t>D’ailleurs les bots textuels intègrent déjà des images, tableaux, etc.</a:t>
            </a:r>
          </a:p>
        </p:txBody>
      </p:sp>
    </p:spTree>
    <p:extLst>
      <p:ext uri="{BB962C8B-B14F-4D97-AF65-F5344CB8AC3E}">
        <p14:creationId xmlns:p14="http://schemas.microsoft.com/office/powerpoint/2010/main" val="2570215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493C69-2518-4AD4-ABEF-5842899A453F}"/>
              </a:ext>
            </a:extLst>
          </p:cNvPr>
          <p:cNvSpPr>
            <a:spLocks noGrp="1"/>
          </p:cNvSpPr>
          <p:nvPr>
            <p:ph type="title"/>
          </p:nvPr>
        </p:nvSpPr>
        <p:spPr/>
        <p:txBody>
          <a:bodyPr/>
          <a:lstStyle/>
          <a:p>
            <a:r>
              <a:rPr lang="fr-FR" dirty="0"/>
              <a:t>Architecture Fonctionnelle</a:t>
            </a:r>
          </a:p>
        </p:txBody>
      </p:sp>
      <p:sp>
        <p:nvSpPr>
          <p:cNvPr id="3" name="Espace réservé pour une image  2">
            <a:extLst>
              <a:ext uri="{FF2B5EF4-FFF2-40B4-BE49-F238E27FC236}">
                <a16:creationId xmlns:a16="http://schemas.microsoft.com/office/drawing/2014/main" id="{B94C672D-F5AE-4A24-98A0-E301C7B469EC}"/>
              </a:ext>
            </a:extLst>
          </p:cNvPr>
          <p:cNvSpPr>
            <a:spLocks noGrp="1"/>
          </p:cNvSpPr>
          <p:nvPr>
            <p:ph type="pic" idx="1"/>
          </p:nvPr>
        </p:nvSpPr>
        <p:spPr/>
      </p:sp>
      <p:sp>
        <p:nvSpPr>
          <p:cNvPr id="4" name="Espace réservé du texte 3">
            <a:extLst>
              <a:ext uri="{FF2B5EF4-FFF2-40B4-BE49-F238E27FC236}">
                <a16:creationId xmlns:a16="http://schemas.microsoft.com/office/drawing/2014/main" id="{A5D63F63-DC91-425D-82B9-AB288DA1BEA1}"/>
              </a:ext>
            </a:extLst>
          </p:cNvPr>
          <p:cNvSpPr>
            <a:spLocks noGrp="1"/>
          </p:cNvSpPr>
          <p:nvPr>
            <p:ph type="body" sz="half" idx="2"/>
          </p:nvPr>
        </p:nvSpPr>
        <p:spPr/>
        <p:txBody>
          <a:bodyPr/>
          <a:lstStyle/>
          <a:p>
            <a:endParaRPr lang="fr-FR"/>
          </a:p>
        </p:txBody>
      </p:sp>
      <p:sp>
        <p:nvSpPr>
          <p:cNvPr id="5" name="Espace réservé de la date 4">
            <a:extLst>
              <a:ext uri="{FF2B5EF4-FFF2-40B4-BE49-F238E27FC236}">
                <a16:creationId xmlns:a16="http://schemas.microsoft.com/office/drawing/2014/main" id="{ABFF5665-3C55-4DE7-A31B-581728D5DEC7}"/>
              </a:ext>
            </a:extLst>
          </p:cNvPr>
          <p:cNvSpPr>
            <a:spLocks noGrp="1"/>
          </p:cNvSpPr>
          <p:nvPr>
            <p:ph type="dt" sz="half" idx="10"/>
          </p:nvPr>
        </p:nvSpPr>
        <p:spPr/>
        <p:txBody>
          <a:bodyPr/>
          <a:lstStyle/>
          <a:p>
            <a:fld id="{9DA5ACAD-0F41-4778-A2AF-45CE7EAB9B39}" type="datetime1">
              <a:rPr lang="en-US" smtClean="0"/>
              <a:t>11/21/2019</a:t>
            </a:fld>
            <a:endParaRPr lang="en-US" dirty="0"/>
          </a:p>
        </p:txBody>
      </p:sp>
      <p:sp>
        <p:nvSpPr>
          <p:cNvPr id="6" name="Espace réservé du pied de page 5">
            <a:extLst>
              <a:ext uri="{FF2B5EF4-FFF2-40B4-BE49-F238E27FC236}">
                <a16:creationId xmlns:a16="http://schemas.microsoft.com/office/drawing/2014/main" id="{266BF8AD-ABA2-4077-8192-F21DF629FD10}"/>
              </a:ext>
            </a:extLst>
          </p:cNvPr>
          <p:cNvSpPr>
            <a:spLocks noGrp="1"/>
          </p:cNvSpPr>
          <p:nvPr>
            <p:ph type="ftr" sz="quarter" idx="11"/>
          </p:nvPr>
        </p:nvSpPr>
        <p:spPr/>
        <p:txBody>
          <a:bodyPr/>
          <a:lstStyle/>
          <a:p>
            <a:r>
              <a:rPr lang="en-US"/>
              <a:t>Hugues Van-Eylen</a:t>
            </a:r>
            <a:endParaRPr lang="en-US" dirty="0"/>
          </a:p>
        </p:txBody>
      </p:sp>
      <p:sp>
        <p:nvSpPr>
          <p:cNvPr id="7" name="Espace réservé du numéro de diapositive 6">
            <a:extLst>
              <a:ext uri="{FF2B5EF4-FFF2-40B4-BE49-F238E27FC236}">
                <a16:creationId xmlns:a16="http://schemas.microsoft.com/office/drawing/2014/main" id="{F95489AD-E94F-49E3-B1CD-10B92F72A536}"/>
              </a:ext>
            </a:extLst>
          </p:cNvPr>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335594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42A073-64F9-41B4-9B9F-8B43CFD07885}"/>
              </a:ext>
            </a:extLst>
          </p:cNvPr>
          <p:cNvSpPr>
            <a:spLocks noGrp="1"/>
          </p:cNvSpPr>
          <p:nvPr>
            <p:ph type="title"/>
          </p:nvPr>
        </p:nvSpPr>
        <p:spPr>
          <a:xfrm>
            <a:off x="1097280" y="286604"/>
            <a:ext cx="10058400" cy="863646"/>
          </a:xfrm>
        </p:spPr>
        <p:txBody>
          <a:bodyPr>
            <a:normAutofit fontScale="90000"/>
          </a:bodyPr>
          <a:lstStyle/>
          <a:p>
            <a:r>
              <a:rPr lang="fr-FR" dirty="0"/>
              <a:t>Architecture fonctionnelle et dynamique des flux</a:t>
            </a:r>
          </a:p>
        </p:txBody>
      </p:sp>
      <p:sp>
        <p:nvSpPr>
          <p:cNvPr id="3" name="Espace réservé de la date 2">
            <a:extLst>
              <a:ext uri="{FF2B5EF4-FFF2-40B4-BE49-F238E27FC236}">
                <a16:creationId xmlns:a16="http://schemas.microsoft.com/office/drawing/2014/main" id="{EB5FDFBC-F535-4C98-BC56-3E43A559FCFF}"/>
              </a:ext>
            </a:extLst>
          </p:cNvPr>
          <p:cNvSpPr>
            <a:spLocks noGrp="1"/>
          </p:cNvSpPr>
          <p:nvPr>
            <p:ph type="dt" sz="half" idx="10"/>
          </p:nvPr>
        </p:nvSpPr>
        <p:spPr/>
        <p:txBody>
          <a:bodyPr/>
          <a:lstStyle/>
          <a:p>
            <a:fld id="{6C0D2CF0-5615-4BCC-9252-CF870D63713E}" type="datetime1">
              <a:rPr lang="en-US" smtClean="0"/>
              <a:t>11/21/2019</a:t>
            </a:fld>
            <a:endParaRPr lang="en-US" dirty="0"/>
          </a:p>
        </p:txBody>
      </p:sp>
      <p:sp>
        <p:nvSpPr>
          <p:cNvPr id="4" name="Espace réservé du pied de page 3">
            <a:extLst>
              <a:ext uri="{FF2B5EF4-FFF2-40B4-BE49-F238E27FC236}">
                <a16:creationId xmlns:a16="http://schemas.microsoft.com/office/drawing/2014/main" id="{C7D02640-4699-4135-96B9-530AA2A0905A}"/>
              </a:ext>
            </a:extLst>
          </p:cNvPr>
          <p:cNvSpPr>
            <a:spLocks noGrp="1"/>
          </p:cNvSpPr>
          <p:nvPr>
            <p:ph type="ftr" sz="quarter" idx="11"/>
          </p:nvPr>
        </p:nvSpPr>
        <p:spPr/>
        <p:txBody>
          <a:bodyPr/>
          <a:lstStyle/>
          <a:p>
            <a:r>
              <a:rPr lang="en-US"/>
              <a:t>Hugues Van-Eylen</a:t>
            </a:r>
            <a:endParaRPr lang="en-US" dirty="0"/>
          </a:p>
        </p:txBody>
      </p:sp>
      <p:sp>
        <p:nvSpPr>
          <p:cNvPr id="5" name="Espace réservé du numéro de diapositive 4">
            <a:extLst>
              <a:ext uri="{FF2B5EF4-FFF2-40B4-BE49-F238E27FC236}">
                <a16:creationId xmlns:a16="http://schemas.microsoft.com/office/drawing/2014/main" id="{99E8B2D8-F797-40DC-8398-E62C43DAFC45}"/>
              </a:ext>
            </a:extLst>
          </p:cNvPr>
          <p:cNvSpPr>
            <a:spLocks noGrp="1"/>
          </p:cNvSpPr>
          <p:nvPr>
            <p:ph type="sldNum" sz="quarter" idx="12"/>
          </p:nvPr>
        </p:nvSpPr>
        <p:spPr/>
        <p:txBody>
          <a:bodyPr/>
          <a:lstStyle/>
          <a:p>
            <a:fld id="{4FAB73BC-B049-4115-A692-8D63A059BFB8}" type="slidenum">
              <a:rPr lang="en-US" smtClean="0"/>
              <a:t>22</a:t>
            </a:fld>
            <a:endParaRPr lang="en-US" dirty="0"/>
          </a:p>
        </p:txBody>
      </p:sp>
      <p:sp>
        <p:nvSpPr>
          <p:cNvPr id="7" name="Cylindre 6">
            <a:extLst>
              <a:ext uri="{FF2B5EF4-FFF2-40B4-BE49-F238E27FC236}">
                <a16:creationId xmlns:a16="http://schemas.microsoft.com/office/drawing/2014/main" id="{E4B6A779-423B-44D5-9CC7-13CB2FA56075}"/>
              </a:ext>
            </a:extLst>
          </p:cNvPr>
          <p:cNvSpPr/>
          <p:nvPr/>
        </p:nvSpPr>
        <p:spPr>
          <a:xfrm rot="5400000">
            <a:off x="324862" y="3314621"/>
            <a:ext cx="4064174" cy="1846920"/>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0F733CC1-11F7-428D-84B5-E9C54D744486}"/>
              </a:ext>
            </a:extLst>
          </p:cNvPr>
          <p:cNvSpPr txBox="1"/>
          <p:nvPr/>
        </p:nvSpPr>
        <p:spPr>
          <a:xfrm>
            <a:off x="1719625" y="1647729"/>
            <a:ext cx="1227580" cy="646331"/>
          </a:xfrm>
          <a:prstGeom prst="rect">
            <a:avLst/>
          </a:prstGeom>
          <a:noFill/>
        </p:spPr>
        <p:txBody>
          <a:bodyPr wrap="none" rtlCol="0">
            <a:spAutoFit/>
          </a:bodyPr>
          <a:lstStyle/>
          <a:p>
            <a:pPr algn="ctr"/>
            <a:r>
              <a:rPr lang="fr-FR" dirty="0"/>
              <a:t>Canaux</a:t>
            </a:r>
          </a:p>
          <a:p>
            <a:pPr algn="ctr"/>
            <a:r>
              <a:rPr lang="fr-FR" dirty="0"/>
              <a:t>d’échanges</a:t>
            </a:r>
          </a:p>
        </p:txBody>
      </p:sp>
      <p:pic>
        <p:nvPicPr>
          <p:cNvPr id="9" name="Image 8">
            <a:extLst>
              <a:ext uri="{FF2B5EF4-FFF2-40B4-BE49-F238E27FC236}">
                <a16:creationId xmlns:a16="http://schemas.microsoft.com/office/drawing/2014/main" id="{19254E8B-834B-437D-ADF2-F70D86C6056B}"/>
              </a:ext>
            </a:extLst>
          </p:cNvPr>
          <p:cNvPicPr>
            <a:picLocks noChangeAspect="1"/>
          </p:cNvPicPr>
          <p:nvPr/>
        </p:nvPicPr>
        <p:blipFill>
          <a:blip r:embed="rId2">
            <a:duotone>
              <a:schemeClr val="accent1">
                <a:shade val="45000"/>
                <a:satMod val="135000"/>
              </a:schemeClr>
              <a:prstClr val="white"/>
            </a:duotone>
          </a:blip>
          <a:stretch>
            <a:fillRect/>
          </a:stretch>
        </p:blipFill>
        <p:spPr>
          <a:xfrm>
            <a:off x="1984889" y="2313538"/>
            <a:ext cx="490537" cy="490537"/>
          </a:xfrm>
          <a:prstGeom prst="rect">
            <a:avLst/>
          </a:prstGeom>
        </p:spPr>
      </p:pic>
      <p:pic>
        <p:nvPicPr>
          <p:cNvPr id="10" name="Image 9">
            <a:extLst>
              <a:ext uri="{FF2B5EF4-FFF2-40B4-BE49-F238E27FC236}">
                <a16:creationId xmlns:a16="http://schemas.microsoft.com/office/drawing/2014/main" id="{3278C9B9-A79C-4BFF-AB21-05FA61EDEF35}"/>
              </a:ext>
            </a:extLst>
          </p:cNvPr>
          <p:cNvPicPr>
            <a:picLocks noChangeAspect="1"/>
          </p:cNvPicPr>
          <p:nvPr/>
        </p:nvPicPr>
        <p:blipFill>
          <a:blip r:embed="rId3">
            <a:duotone>
              <a:schemeClr val="accent2">
                <a:shade val="45000"/>
                <a:satMod val="135000"/>
              </a:schemeClr>
              <a:prstClr val="white"/>
            </a:duotone>
          </a:blip>
          <a:stretch>
            <a:fillRect/>
          </a:stretch>
        </p:blipFill>
        <p:spPr>
          <a:xfrm flipH="1">
            <a:off x="1756098" y="2966258"/>
            <a:ext cx="658697" cy="556113"/>
          </a:xfrm>
          <a:prstGeom prst="rect">
            <a:avLst/>
          </a:prstGeom>
        </p:spPr>
      </p:pic>
      <p:grpSp>
        <p:nvGrpSpPr>
          <p:cNvPr id="11" name="Groupe 10">
            <a:extLst>
              <a:ext uri="{FF2B5EF4-FFF2-40B4-BE49-F238E27FC236}">
                <a16:creationId xmlns:a16="http://schemas.microsoft.com/office/drawing/2014/main" id="{96A198DF-B4A0-4ECD-AEF4-DE47F6CAC2B3}"/>
              </a:ext>
            </a:extLst>
          </p:cNvPr>
          <p:cNvGrpSpPr/>
          <p:nvPr/>
        </p:nvGrpSpPr>
        <p:grpSpPr>
          <a:xfrm>
            <a:off x="1756098" y="3836081"/>
            <a:ext cx="719328" cy="701040"/>
            <a:chOff x="5620512" y="3493008"/>
            <a:chExt cx="719328" cy="701040"/>
          </a:xfrm>
        </p:grpSpPr>
        <p:sp>
          <p:nvSpPr>
            <p:cNvPr id="12" name="Rectangle : coins arrondis 11">
              <a:extLst>
                <a:ext uri="{FF2B5EF4-FFF2-40B4-BE49-F238E27FC236}">
                  <a16:creationId xmlns:a16="http://schemas.microsoft.com/office/drawing/2014/main" id="{0AFEB69C-1203-4358-820D-58BD0E40B4B4}"/>
                </a:ext>
              </a:extLst>
            </p:cNvPr>
            <p:cNvSpPr/>
            <p:nvPr/>
          </p:nvSpPr>
          <p:spPr>
            <a:xfrm>
              <a:off x="5620512" y="3493008"/>
              <a:ext cx="719328" cy="70104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13" name="Bulle narrative : ronde 12">
              <a:extLst>
                <a:ext uri="{FF2B5EF4-FFF2-40B4-BE49-F238E27FC236}">
                  <a16:creationId xmlns:a16="http://schemas.microsoft.com/office/drawing/2014/main" id="{8587F19F-E099-40D9-8C7E-45CC59351A50}"/>
                </a:ext>
              </a:extLst>
            </p:cNvPr>
            <p:cNvSpPr/>
            <p:nvPr/>
          </p:nvSpPr>
          <p:spPr>
            <a:xfrm>
              <a:off x="5894070" y="3659505"/>
              <a:ext cx="302895" cy="85725"/>
            </a:xfrm>
            <a:prstGeom prst="wedgeEllipseCallout">
              <a:avLst>
                <a:gd name="adj1" fmla="val -29009"/>
                <a:gd name="adj2" fmla="val 936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Bulle narrative : ronde 13">
              <a:extLst>
                <a:ext uri="{FF2B5EF4-FFF2-40B4-BE49-F238E27FC236}">
                  <a16:creationId xmlns:a16="http://schemas.microsoft.com/office/drawing/2014/main" id="{BACB349F-B7A1-4316-BB7F-4E9F9B2C75AA}"/>
                </a:ext>
              </a:extLst>
            </p:cNvPr>
            <p:cNvSpPr/>
            <p:nvPr/>
          </p:nvSpPr>
          <p:spPr>
            <a:xfrm flipH="1">
              <a:off x="5682615" y="3794613"/>
              <a:ext cx="302895" cy="85725"/>
            </a:xfrm>
            <a:prstGeom prst="wedgeEllipseCallout">
              <a:avLst>
                <a:gd name="adj1" fmla="val -29009"/>
                <a:gd name="adj2" fmla="val 93612"/>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fr-FR"/>
            </a:p>
          </p:txBody>
        </p:sp>
        <p:sp>
          <p:nvSpPr>
            <p:cNvPr id="15" name="Bulle narrative : ronde 14">
              <a:extLst>
                <a:ext uri="{FF2B5EF4-FFF2-40B4-BE49-F238E27FC236}">
                  <a16:creationId xmlns:a16="http://schemas.microsoft.com/office/drawing/2014/main" id="{BD2B447D-5E79-4D52-8745-9CFBB438CA3F}"/>
                </a:ext>
              </a:extLst>
            </p:cNvPr>
            <p:cNvSpPr/>
            <p:nvPr/>
          </p:nvSpPr>
          <p:spPr>
            <a:xfrm>
              <a:off x="5940742" y="3929721"/>
              <a:ext cx="302895" cy="85725"/>
            </a:xfrm>
            <a:prstGeom prst="wedgeEllipseCallout">
              <a:avLst>
                <a:gd name="adj1" fmla="val -29009"/>
                <a:gd name="adj2" fmla="val 936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6" name="Image 15">
            <a:extLst>
              <a:ext uri="{FF2B5EF4-FFF2-40B4-BE49-F238E27FC236}">
                <a16:creationId xmlns:a16="http://schemas.microsoft.com/office/drawing/2014/main" id="{AD9923E0-F43D-496E-854F-FF651DA916D6}"/>
              </a:ext>
            </a:extLst>
          </p:cNvPr>
          <p:cNvPicPr>
            <a:picLocks noChangeAspect="1"/>
          </p:cNvPicPr>
          <p:nvPr/>
        </p:nvPicPr>
        <p:blipFill>
          <a:blip r:embed="rId4">
            <a:duotone>
              <a:schemeClr val="accent2">
                <a:shade val="45000"/>
                <a:satMod val="135000"/>
              </a:schemeClr>
              <a:prstClr val="white"/>
            </a:duotone>
          </a:blip>
          <a:stretch>
            <a:fillRect/>
          </a:stretch>
        </p:blipFill>
        <p:spPr>
          <a:xfrm>
            <a:off x="1905206" y="4848333"/>
            <a:ext cx="551793" cy="600075"/>
          </a:xfrm>
          <a:prstGeom prst="rect">
            <a:avLst/>
          </a:prstGeom>
        </p:spPr>
      </p:pic>
      <p:pic>
        <p:nvPicPr>
          <p:cNvPr id="17" name="Image 16">
            <a:extLst>
              <a:ext uri="{FF2B5EF4-FFF2-40B4-BE49-F238E27FC236}">
                <a16:creationId xmlns:a16="http://schemas.microsoft.com/office/drawing/2014/main" id="{FB808FE1-B8AB-4AEF-BD6E-9604CB3CE687}"/>
              </a:ext>
            </a:extLst>
          </p:cNvPr>
          <p:cNvPicPr>
            <a:picLocks noChangeAspect="1"/>
          </p:cNvPicPr>
          <p:nvPr/>
        </p:nvPicPr>
        <p:blipFill>
          <a:blip r:embed="rId5">
            <a:duotone>
              <a:schemeClr val="accent1">
                <a:shade val="45000"/>
                <a:satMod val="135000"/>
              </a:schemeClr>
              <a:prstClr val="white"/>
            </a:duotone>
          </a:blip>
          <a:stretch>
            <a:fillRect/>
          </a:stretch>
        </p:blipFill>
        <p:spPr>
          <a:xfrm>
            <a:off x="1984889" y="5645456"/>
            <a:ext cx="520212" cy="520212"/>
          </a:xfrm>
          <a:prstGeom prst="rect">
            <a:avLst/>
          </a:prstGeom>
        </p:spPr>
      </p:pic>
      <p:cxnSp>
        <p:nvCxnSpPr>
          <p:cNvPr id="19" name="Connecteur droit 18">
            <a:extLst>
              <a:ext uri="{FF2B5EF4-FFF2-40B4-BE49-F238E27FC236}">
                <a16:creationId xmlns:a16="http://schemas.microsoft.com/office/drawing/2014/main" id="{E58BA03A-AFD8-4A7C-BD02-592E7E6A3F21}"/>
              </a:ext>
            </a:extLst>
          </p:cNvPr>
          <p:cNvCxnSpPr>
            <a:cxnSpLocks/>
          </p:cNvCxnSpPr>
          <p:nvPr/>
        </p:nvCxnSpPr>
        <p:spPr>
          <a:xfrm>
            <a:off x="1441011" y="3619625"/>
            <a:ext cx="14050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3AF43A05-5311-451E-BEC0-4EF13ED9C6A4}"/>
              </a:ext>
            </a:extLst>
          </p:cNvPr>
          <p:cNvCxnSpPr>
            <a:cxnSpLocks/>
          </p:cNvCxnSpPr>
          <p:nvPr/>
        </p:nvCxnSpPr>
        <p:spPr>
          <a:xfrm>
            <a:off x="1433489" y="4652135"/>
            <a:ext cx="14050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23B2A097-C5DB-4F11-ACAB-C0429B5C76F7}"/>
              </a:ext>
            </a:extLst>
          </p:cNvPr>
          <p:cNvCxnSpPr>
            <a:cxnSpLocks/>
          </p:cNvCxnSpPr>
          <p:nvPr/>
        </p:nvCxnSpPr>
        <p:spPr>
          <a:xfrm>
            <a:off x="1448827" y="5593205"/>
            <a:ext cx="1405059" cy="0"/>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Image 23">
            <a:extLst>
              <a:ext uri="{FF2B5EF4-FFF2-40B4-BE49-F238E27FC236}">
                <a16:creationId xmlns:a16="http://schemas.microsoft.com/office/drawing/2014/main" id="{6CEE80CA-8601-479D-B881-BA1F00A1F39E}"/>
              </a:ext>
            </a:extLst>
          </p:cNvPr>
          <p:cNvPicPr>
            <a:picLocks noChangeAspect="1"/>
          </p:cNvPicPr>
          <p:nvPr/>
        </p:nvPicPr>
        <p:blipFill>
          <a:blip r:embed="rId6">
            <a:duotone>
              <a:schemeClr val="accent1">
                <a:shade val="45000"/>
                <a:satMod val="135000"/>
              </a:schemeClr>
              <a:prstClr val="white"/>
            </a:duotone>
          </a:blip>
          <a:stretch>
            <a:fillRect/>
          </a:stretch>
        </p:blipFill>
        <p:spPr>
          <a:xfrm flipH="1">
            <a:off x="176013" y="3559108"/>
            <a:ext cx="868130" cy="1357944"/>
          </a:xfrm>
          <a:prstGeom prst="rect">
            <a:avLst/>
          </a:prstGeom>
        </p:spPr>
      </p:pic>
      <p:pic>
        <p:nvPicPr>
          <p:cNvPr id="26" name="Image 25">
            <a:extLst>
              <a:ext uri="{FF2B5EF4-FFF2-40B4-BE49-F238E27FC236}">
                <a16:creationId xmlns:a16="http://schemas.microsoft.com/office/drawing/2014/main" id="{DD697515-164F-49EE-B170-A0AB30541C60}"/>
              </a:ext>
            </a:extLst>
          </p:cNvPr>
          <p:cNvPicPr>
            <a:picLocks noChangeAspect="1"/>
          </p:cNvPicPr>
          <p:nvPr/>
        </p:nvPicPr>
        <p:blipFill>
          <a:blip r:embed="rId7">
            <a:duotone>
              <a:schemeClr val="accent1">
                <a:shade val="45000"/>
                <a:satMod val="135000"/>
              </a:schemeClr>
              <a:prstClr val="white"/>
            </a:duotone>
          </a:blip>
          <a:stretch>
            <a:fillRect/>
          </a:stretch>
        </p:blipFill>
        <p:spPr>
          <a:xfrm>
            <a:off x="4277751" y="3718513"/>
            <a:ext cx="850729" cy="850729"/>
          </a:xfrm>
          <a:prstGeom prst="rect">
            <a:avLst/>
          </a:prstGeom>
          <a:noFill/>
        </p:spPr>
      </p:pic>
      <p:sp>
        <p:nvSpPr>
          <p:cNvPr id="27" name="Rectangle 26">
            <a:extLst>
              <a:ext uri="{FF2B5EF4-FFF2-40B4-BE49-F238E27FC236}">
                <a16:creationId xmlns:a16="http://schemas.microsoft.com/office/drawing/2014/main" id="{2CDBEAA0-4000-4429-910B-A640122874FE}"/>
              </a:ext>
            </a:extLst>
          </p:cNvPr>
          <p:cNvSpPr/>
          <p:nvPr/>
        </p:nvSpPr>
        <p:spPr>
          <a:xfrm>
            <a:off x="5393252" y="3843571"/>
            <a:ext cx="390328" cy="79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9E92735F-3E1D-4ACB-A320-5BBCF2B3D40B}"/>
              </a:ext>
            </a:extLst>
          </p:cNvPr>
          <p:cNvSpPr/>
          <p:nvPr/>
        </p:nvSpPr>
        <p:spPr>
          <a:xfrm>
            <a:off x="5740816" y="4005053"/>
            <a:ext cx="390328" cy="79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0DD14FC9-01E8-4514-8B34-C1393045379E}"/>
              </a:ext>
            </a:extLst>
          </p:cNvPr>
          <p:cNvSpPr/>
          <p:nvPr/>
        </p:nvSpPr>
        <p:spPr>
          <a:xfrm>
            <a:off x="5740816" y="4178851"/>
            <a:ext cx="390328" cy="79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10BEBEED-8724-4F87-BECA-08D02D058A6E}"/>
              </a:ext>
            </a:extLst>
          </p:cNvPr>
          <p:cNvSpPr/>
          <p:nvPr/>
        </p:nvSpPr>
        <p:spPr>
          <a:xfrm>
            <a:off x="6024326" y="4353727"/>
            <a:ext cx="390328" cy="79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1" name="Connecteur : en angle 30">
            <a:extLst>
              <a:ext uri="{FF2B5EF4-FFF2-40B4-BE49-F238E27FC236}">
                <a16:creationId xmlns:a16="http://schemas.microsoft.com/office/drawing/2014/main" id="{747E10C0-763E-47CD-8ACF-8F94D7469EC0}"/>
              </a:ext>
            </a:extLst>
          </p:cNvPr>
          <p:cNvCxnSpPr>
            <a:stCxn id="27" idx="2"/>
            <a:endCxn id="28" idx="1"/>
          </p:cNvCxnSpPr>
          <p:nvPr/>
        </p:nvCxnSpPr>
        <p:spPr>
          <a:xfrm rot="16200000" flipH="1">
            <a:off x="5603656" y="3907455"/>
            <a:ext cx="121920" cy="152400"/>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cxnSp>
        <p:nvCxnSpPr>
          <p:cNvPr id="32" name="Connecteur : en angle 31">
            <a:extLst>
              <a:ext uri="{FF2B5EF4-FFF2-40B4-BE49-F238E27FC236}">
                <a16:creationId xmlns:a16="http://schemas.microsoft.com/office/drawing/2014/main" id="{EDDAECC7-DAF6-4283-9A18-8564085C684D}"/>
              </a:ext>
            </a:extLst>
          </p:cNvPr>
          <p:cNvCxnSpPr>
            <a:stCxn id="27" idx="2"/>
          </p:cNvCxnSpPr>
          <p:nvPr/>
        </p:nvCxnSpPr>
        <p:spPr>
          <a:xfrm rot="16200000" flipH="1">
            <a:off x="5523545" y="3987566"/>
            <a:ext cx="282142" cy="152400"/>
          </a:xfrm>
          <a:prstGeom prst="bentConnector3">
            <a:avLst>
              <a:gd name="adj1" fmla="val 97263"/>
            </a:avLst>
          </a:prstGeom>
          <a:ln>
            <a:tailEnd type="none"/>
          </a:ln>
        </p:spPr>
        <p:style>
          <a:lnRef idx="1">
            <a:schemeClr val="accent1"/>
          </a:lnRef>
          <a:fillRef idx="0">
            <a:schemeClr val="accent1"/>
          </a:fillRef>
          <a:effectRef idx="0">
            <a:schemeClr val="accent1"/>
          </a:effectRef>
          <a:fontRef idx="minor">
            <a:schemeClr val="tx1"/>
          </a:fontRef>
        </p:style>
      </p:cxnSp>
      <p:cxnSp>
        <p:nvCxnSpPr>
          <p:cNvPr id="33" name="Connecteur : en angle 32">
            <a:extLst>
              <a:ext uri="{FF2B5EF4-FFF2-40B4-BE49-F238E27FC236}">
                <a16:creationId xmlns:a16="http://schemas.microsoft.com/office/drawing/2014/main" id="{0AB42836-80DA-4F3F-985D-DEE4DF3810EE}"/>
              </a:ext>
            </a:extLst>
          </p:cNvPr>
          <p:cNvCxnSpPr>
            <a:stCxn id="29" idx="2"/>
            <a:endCxn id="30" idx="1"/>
          </p:cNvCxnSpPr>
          <p:nvPr/>
        </p:nvCxnSpPr>
        <p:spPr>
          <a:xfrm rot="16200000" flipH="1">
            <a:off x="5912496" y="4281459"/>
            <a:ext cx="135314" cy="8834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Flèche : courbe vers le bas 33">
            <a:extLst>
              <a:ext uri="{FF2B5EF4-FFF2-40B4-BE49-F238E27FC236}">
                <a16:creationId xmlns:a16="http://schemas.microsoft.com/office/drawing/2014/main" id="{FEBCA711-F2C5-47A1-BF74-F83D70C956E3}"/>
              </a:ext>
            </a:extLst>
          </p:cNvPr>
          <p:cNvSpPr/>
          <p:nvPr/>
        </p:nvSpPr>
        <p:spPr>
          <a:xfrm>
            <a:off x="4831080" y="3367321"/>
            <a:ext cx="833536" cy="20256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Flèche : courbe vers le bas 35">
            <a:extLst>
              <a:ext uri="{FF2B5EF4-FFF2-40B4-BE49-F238E27FC236}">
                <a16:creationId xmlns:a16="http://schemas.microsoft.com/office/drawing/2014/main" id="{DC6DE56A-CFF4-4A80-8E39-0024E08DCC33}"/>
              </a:ext>
            </a:extLst>
          </p:cNvPr>
          <p:cNvSpPr/>
          <p:nvPr/>
        </p:nvSpPr>
        <p:spPr>
          <a:xfrm flipH="1" flipV="1">
            <a:off x="4831080" y="4748726"/>
            <a:ext cx="833536" cy="20256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ZoneTexte 37">
            <a:extLst>
              <a:ext uri="{FF2B5EF4-FFF2-40B4-BE49-F238E27FC236}">
                <a16:creationId xmlns:a16="http://schemas.microsoft.com/office/drawing/2014/main" id="{0D621D14-2409-43FF-BE99-2222F279169D}"/>
              </a:ext>
            </a:extLst>
          </p:cNvPr>
          <p:cNvSpPr txBox="1"/>
          <p:nvPr/>
        </p:nvSpPr>
        <p:spPr>
          <a:xfrm>
            <a:off x="7450239" y="2431491"/>
            <a:ext cx="1179747" cy="523220"/>
          </a:xfrm>
          <a:prstGeom prst="rect">
            <a:avLst/>
          </a:prstGeom>
          <a:noFill/>
        </p:spPr>
        <p:txBody>
          <a:bodyPr wrap="none" rtlCol="0">
            <a:spAutoFit/>
          </a:bodyPr>
          <a:lstStyle/>
          <a:p>
            <a:pPr algn="ctr"/>
            <a:r>
              <a:rPr lang="fr-FR" sz="1400" b="1" dirty="0"/>
              <a:t>C</a:t>
            </a:r>
            <a:r>
              <a:rPr lang="fr-FR" sz="1400" dirty="0"/>
              <a:t>onversation</a:t>
            </a:r>
          </a:p>
          <a:p>
            <a:pPr algn="ctr"/>
            <a:r>
              <a:rPr lang="fr-FR" sz="1400" b="1" dirty="0"/>
              <a:t>M</a:t>
            </a:r>
            <a:r>
              <a:rPr lang="fr-FR" sz="1400" dirty="0"/>
              <a:t>anagement</a:t>
            </a:r>
          </a:p>
        </p:txBody>
      </p:sp>
      <p:sp>
        <p:nvSpPr>
          <p:cNvPr id="39" name="ZoneTexte 38">
            <a:extLst>
              <a:ext uri="{FF2B5EF4-FFF2-40B4-BE49-F238E27FC236}">
                <a16:creationId xmlns:a16="http://schemas.microsoft.com/office/drawing/2014/main" id="{B7C7B3BB-791C-4953-9413-4A783B6A5E3F}"/>
              </a:ext>
            </a:extLst>
          </p:cNvPr>
          <p:cNvSpPr txBox="1"/>
          <p:nvPr/>
        </p:nvSpPr>
        <p:spPr>
          <a:xfrm>
            <a:off x="7561929" y="5269372"/>
            <a:ext cx="1179747" cy="523220"/>
          </a:xfrm>
          <a:prstGeom prst="rect">
            <a:avLst/>
          </a:prstGeom>
          <a:noFill/>
        </p:spPr>
        <p:txBody>
          <a:bodyPr wrap="none" rtlCol="0">
            <a:spAutoFit/>
          </a:bodyPr>
          <a:lstStyle/>
          <a:p>
            <a:pPr algn="ctr"/>
            <a:r>
              <a:rPr lang="fr-FR" sz="1400" b="1" dirty="0"/>
              <a:t>M</a:t>
            </a:r>
            <a:r>
              <a:rPr lang="fr-FR" sz="1400" dirty="0"/>
              <a:t>emory</a:t>
            </a:r>
          </a:p>
          <a:p>
            <a:pPr algn="ctr"/>
            <a:r>
              <a:rPr lang="fr-FR" sz="1400" b="1" dirty="0"/>
              <a:t>M</a:t>
            </a:r>
            <a:r>
              <a:rPr lang="fr-FR" sz="1400" dirty="0"/>
              <a:t>anagement</a:t>
            </a:r>
          </a:p>
        </p:txBody>
      </p:sp>
      <p:sp>
        <p:nvSpPr>
          <p:cNvPr id="40" name="ZoneTexte 39">
            <a:extLst>
              <a:ext uri="{FF2B5EF4-FFF2-40B4-BE49-F238E27FC236}">
                <a16:creationId xmlns:a16="http://schemas.microsoft.com/office/drawing/2014/main" id="{66AF168F-0971-4188-890C-852D10CA39AC}"/>
              </a:ext>
            </a:extLst>
          </p:cNvPr>
          <p:cNvSpPr txBox="1"/>
          <p:nvPr/>
        </p:nvSpPr>
        <p:spPr>
          <a:xfrm>
            <a:off x="9243317" y="4353727"/>
            <a:ext cx="872355" cy="523220"/>
          </a:xfrm>
          <a:prstGeom prst="rect">
            <a:avLst/>
          </a:prstGeom>
          <a:noFill/>
        </p:spPr>
        <p:txBody>
          <a:bodyPr wrap="none" rtlCol="0">
            <a:spAutoFit/>
          </a:bodyPr>
          <a:lstStyle/>
          <a:p>
            <a:pPr algn="ctr"/>
            <a:r>
              <a:rPr lang="fr-FR" sz="1400" b="1" dirty="0" err="1"/>
              <a:t>B</a:t>
            </a:r>
            <a:r>
              <a:rPr lang="fr-FR" sz="1400" dirty="0" err="1"/>
              <a:t>ack-end</a:t>
            </a:r>
            <a:endParaRPr lang="fr-FR" sz="1400" dirty="0"/>
          </a:p>
          <a:p>
            <a:pPr algn="ctr"/>
            <a:r>
              <a:rPr lang="fr-FR" sz="1400" b="1" dirty="0" err="1"/>
              <a:t>P</a:t>
            </a:r>
            <a:r>
              <a:rPr lang="fr-FR" sz="1400" dirty="0" err="1"/>
              <a:t>roxies</a:t>
            </a:r>
            <a:endParaRPr lang="fr-FR" sz="1400" dirty="0"/>
          </a:p>
        </p:txBody>
      </p:sp>
      <p:pic>
        <p:nvPicPr>
          <p:cNvPr id="43" name="Image 42">
            <a:extLst>
              <a:ext uri="{FF2B5EF4-FFF2-40B4-BE49-F238E27FC236}">
                <a16:creationId xmlns:a16="http://schemas.microsoft.com/office/drawing/2014/main" id="{FD32C663-11D7-434B-93FC-5C57A848F333}"/>
              </a:ext>
            </a:extLst>
          </p:cNvPr>
          <p:cNvPicPr>
            <a:picLocks noChangeAspect="1"/>
          </p:cNvPicPr>
          <p:nvPr/>
        </p:nvPicPr>
        <p:blipFill>
          <a:blip r:embed="rId8">
            <a:duotone>
              <a:schemeClr val="accent1">
                <a:shade val="45000"/>
                <a:satMod val="135000"/>
              </a:schemeClr>
              <a:prstClr val="white"/>
            </a:duotone>
          </a:blip>
          <a:stretch>
            <a:fillRect/>
          </a:stretch>
        </p:blipFill>
        <p:spPr>
          <a:xfrm>
            <a:off x="7329242" y="2901946"/>
            <a:ext cx="1513097" cy="972705"/>
          </a:xfrm>
          <a:prstGeom prst="rect">
            <a:avLst/>
          </a:prstGeom>
        </p:spPr>
      </p:pic>
      <p:pic>
        <p:nvPicPr>
          <p:cNvPr id="44" name="Image 43">
            <a:extLst>
              <a:ext uri="{FF2B5EF4-FFF2-40B4-BE49-F238E27FC236}">
                <a16:creationId xmlns:a16="http://schemas.microsoft.com/office/drawing/2014/main" id="{B43A7157-65E9-4553-9875-B18C6EDA005A}"/>
              </a:ext>
            </a:extLst>
          </p:cNvPr>
          <p:cNvPicPr>
            <a:picLocks noChangeAspect="1"/>
          </p:cNvPicPr>
          <p:nvPr/>
        </p:nvPicPr>
        <p:blipFill>
          <a:blip r:embed="rId9">
            <a:duotone>
              <a:schemeClr val="accent1">
                <a:shade val="45000"/>
                <a:satMod val="135000"/>
              </a:schemeClr>
              <a:prstClr val="white"/>
            </a:duotone>
          </a:blip>
          <a:stretch>
            <a:fillRect/>
          </a:stretch>
        </p:blipFill>
        <p:spPr>
          <a:xfrm>
            <a:off x="7806690" y="4575994"/>
            <a:ext cx="655887" cy="655887"/>
          </a:xfrm>
          <a:prstGeom prst="rect">
            <a:avLst/>
          </a:prstGeom>
        </p:spPr>
      </p:pic>
      <p:pic>
        <p:nvPicPr>
          <p:cNvPr id="47" name="Image 46" descr="Une image contenant clipart&#10;&#10;Description générée automatiquement">
            <a:extLst>
              <a:ext uri="{FF2B5EF4-FFF2-40B4-BE49-F238E27FC236}">
                <a16:creationId xmlns:a16="http://schemas.microsoft.com/office/drawing/2014/main" id="{00CB33B5-FDE0-45F7-AEEA-73B5DDE98717}"/>
              </a:ext>
            </a:extLst>
          </p:cNvPr>
          <p:cNvPicPr>
            <a:picLocks noChangeAspect="1"/>
          </p:cNvPicPr>
          <p:nvPr/>
        </p:nvPicPr>
        <p:blipFill>
          <a:blip r:embed="rId10">
            <a:duotone>
              <a:schemeClr val="accent1">
                <a:shade val="45000"/>
                <a:satMod val="135000"/>
              </a:schemeClr>
              <a:prstClr val="white"/>
            </a:duotone>
          </a:blip>
          <a:stretch>
            <a:fillRect/>
          </a:stretch>
        </p:blipFill>
        <p:spPr>
          <a:xfrm flipH="1">
            <a:off x="9275588" y="3528061"/>
            <a:ext cx="797570" cy="797570"/>
          </a:xfrm>
          <a:prstGeom prst="rect">
            <a:avLst/>
          </a:prstGeom>
        </p:spPr>
      </p:pic>
      <p:sp>
        <p:nvSpPr>
          <p:cNvPr id="48" name="Flèche : droite 47">
            <a:extLst>
              <a:ext uri="{FF2B5EF4-FFF2-40B4-BE49-F238E27FC236}">
                <a16:creationId xmlns:a16="http://schemas.microsoft.com/office/drawing/2014/main" id="{04792EC6-43DB-4F83-A5D4-EB6631D862C8}"/>
              </a:ext>
            </a:extLst>
          </p:cNvPr>
          <p:cNvSpPr/>
          <p:nvPr/>
        </p:nvSpPr>
        <p:spPr>
          <a:xfrm>
            <a:off x="3626967" y="2724463"/>
            <a:ext cx="742950" cy="259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Flèche : droite 48">
            <a:extLst>
              <a:ext uri="{FF2B5EF4-FFF2-40B4-BE49-F238E27FC236}">
                <a16:creationId xmlns:a16="http://schemas.microsoft.com/office/drawing/2014/main" id="{5752145C-22E8-4779-8E73-8FD04F2608B8}"/>
              </a:ext>
            </a:extLst>
          </p:cNvPr>
          <p:cNvSpPr/>
          <p:nvPr/>
        </p:nvSpPr>
        <p:spPr>
          <a:xfrm>
            <a:off x="6391197" y="2725216"/>
            <a:ext cx="742950" cy="259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Flèche : droite 49">
            <a:extLst>
              <a:ext uri="{FF2B5EF4-FFF2-40B4-BE49-F238E27FC236}">
                <a16:creationId xmlns:a16="http://schemas.microsoft.com/office/drawing/2014/main" id="{A0E9A5D3-132D-4597-AA4D-6D9B65B028DC}"/>
              </a:ext>
            </a:extLst>
          </p:cNvPr>
          <p:cNvSpPr/>
          <p:nvPr/>
        </p:nvSpPr>
        <p:spPr>
          <a:xfrm>
            <a:off x="8379742" y="4023021"/>
            <a:ext cx="742950" cy="259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Flèche : droite 50">
            <a:extLst>
              <a:ext uri="{FF2B5EF4-FFF2-40B4-BE49-F238E27FC236}">
                <a16:creationId xmlns:a16="http://schemas.microsoft.com/office/drawing/2014/main" id="{40D604CF-0AF2-4EAA-B73B-D628CE69E32F}"/>
              </a:ext>
            </a:extLst>
          </p:cNvPr>
          <p:cNvSpPr/>
          <p:nvPr/>
        </p:nvSpPr>
        <p:spPr>
          <a:xfrm rot="10800000">
            <a:off x="6349012" y="4901920"/>
            <a:ext cx="742950" cy="259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Flèche : droite 51">
            <a:extLst>
              <a:ext uri="{FF2B5EF4-FFF2-40B4-BE49-F238E27FC236}">
                <a16:creationId xmlns:a16="http://schemas.microsoft.com/office/drawing/2014/main" id="{A66788A2-5703-452C-A0B2-E15C931F5184}"/>
              </a:ext>
            </a:extLst>
          </p:cNvPr>
          <p:cNvSpPr/>
          <p:nvPr/>
        </p:nvSpPr>
        <p:spPr>
          <a:xfrm rot="10800000">
            <a:off x="3623663" y="5037458"/>
            <a:ext cx="742950" cy="259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Accolade ouvrante 52">
            <a:extLst>
              <a:ext uri="{FF2B5EF4-FFF2-40B4-BE49-F238E27FC236}">
                <a16:creationId xmlns:a16="http://schemas.microsoft.com/office/drawing/2014/main" id="{D5D4048C-5FD0-43EB-B648-D56927316CDC}"/>
              </a:ext>
            </a:extLst>
          </p:cNvPr>
          <p:cNvSpPr/>
          <p:nvPr/>
        </p:nvSpPr>
        <p:spPr>
          <a:xfrm rot="5400000">
            <a:off x="8441240" y="830114"/>
            <a:ext cx="797570" cy="3207836"/>
          </a:xfrm>
          <a:prstGeom prst="leftBrace">
            <a:avLst/>
          </a:prstGeom>
          <a:ln w="4762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4" name="Accolade ouvrante 53">
            <a:extLst>
              <a:ext uri="{FF2B5EF4-FFF2-40B4-BE49-F238E27FC236}">
                <a16:creationId xmlns:a16="http://schemas.microsoft.com/office/drawing/2014/main" id="{117C460B-B16F-4D29-8668-B2BC3E184364}"/>
              </a:ext>
            </a:extLst>
          </p:cNvPr>
          <p:cNvSpPr/>
          <p:nvPr/>
        </p:nvSpPr>
        <p:spPr>
          <a:xfrm rot="16200000">
            <a:off x="8441240" y="4594529"/>
            <a:ext cx="797570" cy="3207836"/>
          </a:xfrm>
          <a:prstGeom prst="leftBrace">
            <a:avLst/>
          </a:prstGeom>
          <a:ln w="4762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5" name="ZoneTexte 54">
            <a:extLst>
              <a:ext uri="{FF2B5EF4-FFF2-40B4-BE49-F238E27FC236}">
                <a16:creationId xmlns:a16="http://schemas.microsoft.com/office/drawing/2014/main" id="{97DEEE82-DF8D-4739-8D39-41D71464E233}"/>
              </a:ext>
            </a:extLst>
          </p:cNvPr>
          <p:cNvSpPr txBox="1"/>
          <p:nvPr/>
        </p:nvSpPr>
        <p:spPr>
          <a:xfrm>
            <a:off x="8207061" y="1711488"/>
            <a:ext cx="1106200" cy="369332"/>
          </a:xfrm>
          <a:prstGeom prst="rect">
            <a:avLst/>
          </a:prstGeom>
          <a:noFill/>
        </p:spPr>
        <p:txBody>
          <a:bodyPr wrap="none" rtlCol="0">
            <a:spAutoFit/>
          </a:bodyPr>
          <a:lstStyle/>
          <a:p>
            <a:r>
              <a:rPr lang="fr-FR" b="1" dirty="0" err="1"/>
              <a:t>Webhook</a:t>
            </a:r>
            <a:endParaRPr lang="fr-FR" b="1" dirty="0"/>
          </a:p>
        </p:txBody>
      </p:sp>
      <p:sp>
        <p:nvSpPr>
          <p:cNvPr id="56" name="ZoneTexte 55">
            <a:extLst>
              <a:ext uri="{FF2B5EF4-FFF2-40B4-BE49-F238E27FC236}">
                <a16:creationId xmlns:a16="http://schemas.microsoft.com/office/drawing/2014/main" id="{046D28D9-8C62-4293-AB07-77AAB9F651C2}"/>
              </a:ext>
            </a:extLst>
          </p:cNvPr>
          <p:cNvSpPr txBox="1"/>
          <p:nvPr/>
        </p:nvSpPr>
        <p:spPr>
          <a:xfrm>
            <a:off x="4491275" y="5009417"/>
            <a:ext cx="1602298" cy="1169551"/>
          </a:xfrm>
          <a:prstGeom prst="rect">
            <a:avLst/>
          </a:prstGeom>
          <a:noFill/>
        </p:spPr>
        <p:txBody>
          <a:bodyPr wrap="none" rtlCol="0">
            <a:spAutoFit/>
          </a:bodyPr>
          <a:lstStyle/>
          <a:p>
            <a:pPr algn="ctr"/>
            <a:r>
              <a:rPr lang="fr-FR" sz="1400" b="1" dirty="0"/>
              <a:t>N</a:t>
            </a:r>
            <a:r>
              <a:rPr lang="fr-FR" sz="1400" dirty="0"/>
              <a:t>atural</a:t>
            </a:r>
          </a:p>
          <a:p>
            <a:pPr algn="ctr"/>
            <a:r>
              <a:rPr lang="fr-FR" sz="1400" b="1" dirty="0" err="1"/>
              <a:t>L</a:t>
            </a:r>
            <a:r>
              <a:rPr lang="fr-FR" sz="1400" dirty="0" err="1"/>
              <a:t>anguage</a:t>
            </a:r>
            <a:endParaRPr lang="fr-FR" sz="1400" dirty="0"/>
          </a:p>
          <a:p>
            <a:pPr algn="ctr"/>
            <a:r>
              <a:rPr lang="fr-FR" sz="1400" b="1" dirty="0" err="1"/>
              <a:t>G</a:t>
            </a:r>
            <a:r>
              <a:rPr lang="fr-FR" sz="1400" dirty="0" err="1"/>
              <a:t>eneration</a:t>
            </a:r>
            <a:endParaRPr lang="fr-FR" sz="1400" dirty="0"/>
          </a:p>
          <a:p>
            <a:pPr algn="ctr"/>
            <a:r>
              <a:rPr lang="fr-FR" sz="1400" dirty="0" err="1"/>
              <a:t>Et/Ou</a:t>
            </a:r>
            <a:endParaRPr lang="fr-FR" sz="1400" dirty="0"/>
          </a:p>
          <a:p>
            <a:pPr algn="ctr"/>
            <a:r>
              <a:rPr lang="fr-FR" sz="1400" dirty="0" err="1"/>
              <a:t>Cards</a:t>
            </a:r>
            <a:r>
              <a:rPr lang="fr-FR" sz="1400" dirty="0"/>
              <a:t> et </a:t>
            </a:r>
            <a:r>
              <a:rPr lang="fr-FR" sz="1400" dirty="0" err="1"/>
              <a:t>markdown</a:t>
            </a:r>
            <a:endParaRPr lang="fr-FR" sz="1400" dirty="0"/>
          </a:p>
        </p:txBody>
      </p:sp>
      <p:pic>
        <p:nvPicPr>
          <p:cNvPr id="57" name="Image 56">
            <a:extLst>
              <a:ext uri="{FF2B5EF4-FFF2-40B4-BE49-F238E27FC236}">
                <a16:creationId xmlns:a16="http://schemas.microsoft.com/office/drawing/2014/main" id="{10876FFA-611B-4D38-B576-0034AFA31EF1}"/>
              </a:ext>
            </a:extLst>
          </p:cNvPr>
          <p:cNvPicPr>
            <a:picLocks noChangeAspect="1"/>
          </p:cNvPicPr>
          <p:nvPr/>
        </p:nvPicPr>
        <p:blipFill>
          <a:blip r:embed="rId11">
            <a:duotone>
              <a:schemeClr val="accent1">
                <a:shade val="45000"/>
                <a:satMod val="135000"/>
              </a:schemeClr>
              <a:prstClr val="white"/>
            </a:duotone>
          </a:blip>
          <a:stretch>
            <a:fillRect/>
          </a:stretch>
        </p:blipFill>
        <p:spPr>
          <a:xfrm>
            <a:off x="6055023" y="5799662"/>
            <a:ext cx="475627" cy="475627"/>
          </a:xfrm>
          <a:prstGeom prst="rect">
            <a:avLst/>
          </a:prstGeom>
        </p:spPr>
      </p:pic>
      <p:pic>
        <p:nvPicPr>
          <p:cNvPr id="58" name="Image 57">
            <a:extLst>
              <a:ext uri="{FF2B5EF4-FFF2-40B4-BE49-F238E27FC236}">
                <a16:creationId xmlns:a16="http://schemas.microsoft.com/office/drawing/2014/main" id="{D6E105DD-9181-4AA2-8D30-CD2ABE5C584C}"/>
              </a:ext>
            </a:extLst>
          </p:cNvPr>
          <p:cNvPicPr>
            <a:picLocks noChangeAspect="1"/>
          </p:cNvPicPr>
          <p:nvPr/>
        </p:nvPicPr>
        <p:blipFill>
          <a:blip r:embed="rId12">
            <a:duotone>
              <a:schemeClr val="accent2">
                <a:shade val="45000"/>
                <a:satMod val="135000"/>
              </a:schemeClr>
              <a:prstClr val="white"/>
            </a:duotone>
          </a:blip>
          <a:stretch>
            <a:fillRect/>
          </a:stretch>
        </p:blipFill>
        <p:spPr>
          <a:xfrm>
            <a:off x="3985867" y="5799662"/>
            <a:ext cx="546299" cy="513438"/>
          </a:xfrm>
          <a:prstGeom prst="rect">
            <a:avLst/>
          </a:prstGeom>
        </p:spPr>
      </p:pic>
      <p:sp>
        <p:nvSpPr>
          <p:cNvPr id="59" name="ZoneTexte 58">
            <a:extLst>
              <a:ext uri="{FF2B5EF4-FFF2-40B4-BE49-F238E27FC236}">
                <a16:creationId xmlns:a16="http://schemas.microsoft.com/office/drawing/2014/main" id="{FAFC7635-96E3-4544-99A5-A8BCF0203FD4}"/>
              </a:ext>
            </a:extLst>
          </p:cNvPr>
          <p:cNvSpPr txBox="1"/>
          <p:nvPr/>
        </p:nvSpPr>
        <p:spPr>
          <a:xfrm>
            <a:off x="4417786" y="1744099"/>
            <a:ext cx="1866345" cy="1169551"/>
          </a:xfrm>
          <a:prstGeom prst="rect">
            <a:avLst/>
          </a:prstGeom>
          <a:noFill/>
        </p:spPr>
        <p:txBody>
          <a:bodyPr wrap="none" rtlCol="0">
            <a:spAutoFit/>
          </a:bodyPr>
          <a:lstStyle/>
          <a:p>
            <a:pPr algn="ctr"/>
            <a:r>
              <a:rPr lang="fr-FR" sz="1400" b="1" dirty="0"/>
              <a:t>N</a:t>
            </a:r>
            <a:r>
              <a:rPr lang="fr-FR" sz="1400" dirty="0"/>
              <a:t>atural</a:t>
            </a:r>
          </a:p>
          <a:p>
            <a:pPr algn="ctr"/>
            <a:r>
              <a:rPr lang="fr-FR" sz="1400" b="1" dirty="0" err="1"/>
              <a:t>L</a:t>
            </a:r>
            <a:r>
              <a:rPr lang="fr-FR" sz="1400" dirty="0" err="1"/>
              <a:t>anguage</a:t>
            </a:r>
            <a:endParaRPr lang="fr-FR" sz="1400" dirty="0"/>
          </a:p>
          <a:p>
            <a:pPr algn="ctr"/>
            <a:r>
              <a:rPr lang="fr-FR" sz="1400" b="1" dirty="0" err="1"/>
              <a:t>U</a:t>
            </a:r>
            <a:r>
              <a:rPr lang="fr-FR" sz="1400" dirty="0" err="1"/>
              <a:t>nderstanding</a:t>
            </a:r>
            <a:endParaRPr lang="fr-FR" sz="1400" dirty="0"/>
          </a:p>
          <a:p>
            <a:pPr algn="ctr"/>
            <a:r>
              <a:rPr lang="fr-FR" sz="1400" dirty="0" err="1"/>
              <a:t>Et/Ou</a:t>
            </a:r>
            <a:endParaRPr lang="fr-FR" sz="1400" dirty="0"/>
          </a:p>
          <a:p>
            <a:pPr algn="ctr"/>
            <a:r>
              <a:rPr lang="fr-FR" sz="1400" dirty="0"/>
              <a:t>Langage de commande</a:t>
            </a:r>
          </a:p>
        </p:txBody>
      </p:sp>
      <p:sp>
        <p:nvSpPr>
          <p:cNvPr id="60" name="ZoneTexte 59">
            <a:extLst>
              <a:ext uri="{FF2B5EF4-FFF2-40B4-BE49-F238E27FC236}">
                <a16:creationId xmlns:a16="http://schemas.microsoft.com/office/drawing/2014/main" id="{173BA697-4054-4866-9DB6-E230D95D4436}"/>
              </a:ext>
            </a:extLst>
          </p:cNvPr>
          <p:cNvSpPr txBox="1"/>
          <p:nvPr/>
        </p:nvSpPr>
        <p:spPr>
          <a:xfrm>
            <a:off x="10993144" y="4414653"/>
            <a:ext cx="872355" cy="523220"/>
          </a:xfrm>
          <a:prstGeom prst="rect">
            <a:avLst/>
          </a:prstGeom>
          <a:noFill/>
        </p:spPr>
        <p:txBody>
          <a:bodyPr wrap="none" rtlCol="0">
            <a:spAutoFit/>
          </a:bodyPr>
          <a:lstStyle/>
          <a:p>
            <a:pPr algn="ctr"/>
            <a:r>
              <a:rPr lang="fr-FR" sz="1400" b="1" dirty="0" err="1"/>
              <a:t>B</a:t>
            </a:r>
            <a:r>
              <a:rPr lang="fr-FR" sz="1400" dirty="0" err="1"/>
              <a:t>ack-end</a:t>
            </a:r>
            <a:endParaRPr lang="fr-FR" sz="1400" dirty="0"/>
          </a:p>
          <a:p>
            <a:pPr algn="ctr"/>
            <a:r>
              <a:rPr lang="fr-FR" sz="1400" b="1" dirty="0"/>
              <a:t>S</a:t>
            </a:r>
            <a:r>
              <a:rPr lang="fr-FR" sz="1400" dirty="0"/>
              <a:t>ervices</a:t>
            </a:r>
          </a:p>
        </p:txBody>
      </p:sp>
      <p:pic>
        <p:nvPicPr>
          <p:cNvPr id="61" name="Image 60">
            <a:extLst>
              <a:ext uri="{FF2B5EF4-FFF2-40B4-BE49-F238E27FC236}">
                <a16:creationId xmlns:a16="http://schemas.microsoft.com/office/drawing/2014/main" id="{4AB6C2DE-AAD5-4E6F-94B7-1201A7A0466B}"/>
              </a:ext>
            </a:extLst>
          </p:cNvPr>
          <p:cNvPicPr>
            <a:picLocks noChangeAspect="1"/>
          </p:cNvPicPr>
          <p:nvPr/>
        </p:nvPicPr>
        <p:blipFill>
          <a:blip r:embed="rId13">
            <a:duotone>
              <a:schemeClr val="accent2">
                <a:shade val="45000"/>
                <a:satMod val="135000"/>
              </a:schemeClr>
              <a:prstClr val="white"/>
            </a:duotone>
          </a:blip>
          <a:stretch>
            <a:fillRect/>
          </a:stretch>
        </p:blipFill>
        <p:spPr>
          <a:xfrm>
            <a:off x="11097026" y="3651064"/>
            <a:ext cx="664592" cy="664592"/>
          </a:xfrm>
          <a:prstGeom prst="rect">
            <a:avLst/>
          </a:prstGeom>
        </p:spPr>
      </p:pic>
      <p:sp>
        <p:nvSpPr>
          <p:cNvPr id="62" name="Flèche : double flèche horizontale 61">
            <a:extLst>
              <a:ext uri="{FF2B5EF4-FFF2-40B4-BE49-F238E27FC236}">
                <a16:creationId xmlns:a16="http://schemas.microsoft.com/office/drawing/2014/main" id="{9DA93E68-B926-4700-B232-B945306D29B0}"/>
              </a:ext>
            </a:extLst>
          </p:cNvPr>
          <p:cNvSpPr/>
          <p:nvPr/>
        </p:nvSpPr>
        <p:spPr>
          <a:xfrm>
            <a:off x="10175484" y="3824123"/>
            <a:ext cx="872355" cy="29297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29308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2A906F-5738-4637-87A5-5DF4E3A730C6}"/>
              </a:ext>
            </a:extLst>
          </p:cNvPr>
          <p:cNvSpPr>
            <a:spLocks noGrp="1"/>
          </p:cNvSpPr>
          <p:nvPr>
            <p:ph type="title"/>
          </p:nvPr>
        </p:nvSpPr>
        <p:spPr/>
        <p:txBody>
          <a:bodyPr/>
          <a:lstStyle/>
          <a:p>
            <a:r>
              <a:rPr lang="fr-FR" dirty="0"/>
              <a:t>Canaux d’échanges</a:t>
            </a:r>
          </a:p>
        </p:txBody>
      </p:sp>
      <p:sp>
        <p:nvSpPr>
          <p:cNvPr id="3" name="Espace réservé du contenu 2">
            <a:extLst>
              <a:ext uri="{FF2B5EF4-FFF2-40B4-BE49-F238E27FC236}">
                <a16:creationId xmlns:a16="http://schemas.microsoft.com/office/drawing/2014/main" id="{D727A5A0-681D-4EC0-818E-5C9349FCDB0E}"/>
              </a:ext>
            </a:extLst>
          </p:cNvPr>
          <p:cNvSpPr>
            <a:spLocks noGrp="1"/>
          </p:cNvSpPr>
          <p:nvPr>
            <p:ph idx="1"/>
          </p:nvPr>
        </p:nvSpPr>
        <p:spPr/>
        <p:txBody>
          <a:bodyPr>
            <a:normAutofit fontScale="92500" lnSpcReduction="20000"/>
          </a:bodyPr>
          <a:lstStyle/>
          <a:p>
            <a:pPr>
              <a:buFont typeface="Wingdings" panose="05000000000000000000" pitchFamily="2" charset="2"/>
              <a:buChar char="q"/>
            </a:pPr>
            <a:r>
              <a:rPr lang="fr-FR" sz="2800" dirty="0"/>
              <a:t> </a:t>
            </a:r>
            <a:r>
              <a:rPr lang="fr-FR" sz="3200" dirty="0"/>
              <a:t>Vocal</a:t>
            </a:r>
            <a:endParaRPr lang="fr-FR" sz="2800" dirty="0"/>
          </a:p>
          <a:p>
            <a:pPr lvl="1">
              <a:buFont typeface="Courier New" panose="02070309020205020404" pitchFamily="49" charset="0"/>
              <a:buChar char="o"/>
            </a:pPr>
            <a:r>
              <a:rPr lang="fr-FR" sz="2600" dirty="0"/>
              <a:t> ASR : </a:t>
            </a:r>
            <a:r>
              <a:rPr lang="fr-FR" sz="2600" dirty="0" err="1"/>
              <a:t>Automatic</a:t>
            </a:r>
            <a:r>
              <a:rPr lang="fr-FR" sz="2600" dirty="0"/>
              <a:t> Speech Recognition – Reconnaissance vocale</a:t>
            </a:r>
          </a:p>
          <a:p>
            <a:pPr lvl="2">
              <a:buFont typeface="Wingdings" panose="05000000000000000000" pitchFamily="2" charset="2"/>
              <a:buChar char="Ø"/>
            </a:pPr>
            <a:r>
              <a:rPr lang="fr-FR" sz="2200" dirty="0"/>
              <a:t> Transformer des ondes sonores en texte</a:t>
            </a:r>
          </a:p>
          <a:p>
            <a:pPr lvl="1">
              <a:buFont typeface="Courier New" panose="02070309020205020404" pitchFamily="49" charset="0"/>
              <a:buChar char="o"/>
            </a:pPr>
            <a:r>
              <a:rPr lang="fr-FR" sz="2600" dirty="0"/>
              <a:t> TTS : </a:t>
            </a:r>
            <a:r>
              <a:rPr lang="fr-FR" sz="2600" dirty="0" err="1"/>
              <a:t>Text</a:t>
            </a:r>
            <a:r>
              <a:rPr lang="fr-FR" sz="2600" dirty="0"/>
              <a:t> to speech – Synthèse vocale</a:t>
            </a:r>
          </a:p>
          <a:p>
            <a:pPr lvl="2">
              <a:buFont typeface="Wingdings" panose="05000000000000000000" pitchFamily="2" charset="2"/>
              <a:buChar char="Ø"/>
            </a:pPr>
            <a:r>
              <a:rPr lang="fr-FR" sz="2200" dirty="0"/>
              <a:t> Transformer du texte en sons</a:t>
            </a:r>
          </a:p>
          <a:p>
            <a:pPr>
              <a:buFont typeface="Wingdings" panose="05000000000000000000" pitchFamily="2" charset="2"/>
              <a:buChar char="q"/>
            </a:pPr>
            <a:r>
              <a:rPr lang="fr-FR" sz="3200" dirty="0"/>
              <a:t>Textuel</a:t>
            </a:r>
            <a:endParaRPr lang="fr-FR" sz="2800" dirty="0"/>
          </a:p>
          <a:p>
            <a:pPr lvl="1">
              <a:buFont typeface="Courier New" panose="02070309020205020404" pitchFamily="49" charset="0"/>
              <a:buChar char="o"/>
            </a:pPr>
            <a:r>
              <a:rPr lang="fr-FR" sz="2600" dirty="0"/>
              <a:t> Messagerie – FB </a:t>
            </a:r>
            <a:r>
              <a:rPr lang="fr-FR" sz="2600" dirty="0" err="1"/>
              <a:t>messenger</a:t>
            </a:r>
            <a:r>
              <a:rPr lang="fr-FR" sz="2600" dirty="0"/>
              <a:t>, Teams, Slack, etc.</a:t>
            </a:r>
          </a:p>
          <a:p>
            <a:pPr lvl="2">
              <a:buFont typeface="Wingdings" panose="05000000000000000000" pitchFamily="2" charset="2"/>
              <a:buChar char="Ø"/>
            </a:pPr>
            <a:r>
              <a:rPr lang="fr-FR" sz="2200" dirty="0"/>
              <a:t> Récupérer une saisie de texte</a:t>
            </a:r>
          </a:p>
          <a:p>
            <a:pPr lvl="2">
              <a:buFont typeface="Wingdings" panose="05000000000000000000" pitchFamily="2" charset="2"/>
              <a:buChar char="Ø"/>
            </a:pPr>
            <a:r>
              <a:rPr lang="fr-FR" sz="2200" dirty="0"/>
              <a:t> Afficher un texte – enrichi par d’autres interacteurs (bouton, image, </a:t>
            </a:r>
            <a:r>
              <a:rPr lang="fr-FR" sz="2200" dirty="0" err="1"/>
              <a:t>carroussel</a:t>
            </a:r>
            <a:r>
              <a:rPr lang="fr-FR" sz="2200" dirty="0"/>
              <a:t>, etc.)</a:t>
            </a:r>
          </a:p>
          <a:p>
            <a:pPr lvl="1">
              <a:buFont typeface="Courier New" panose="02070309020205020404" pitchFamily="49" charset="0"/>
              <a:buChar char="o"/>
            </a:pPr>
            <a:r>
              <a:rPr lang="fr-FR" sz="2600" dirty="0"/>
              <a:t> Email</a:t>
            </a:r>
          </a:p>
          <a:p>
            <a:pPr lvl="1">
              <a:buFont typeface="Courier New" panose="02070309020205020404" pitchFamily="49" charset="0"/>
              <a:buChar char="o"/>
            </a:pPr>
            <a:r>
              <a:rPr lang="fr-FR" sz="2600" dirty="0"/>
              <a:t> SMS</a:t>
            </a:r>
            <a:endParaRPr lang="fr-FR" dirty="0"/>
          </a:p>
        </p:txBody>
      </p:sp>
      <p:sp>
        <p:nvSpPr>
          <p:cNvPr id="4" name="Espace réservé de la date 3">
            <a:extLst>
              <a:ext uri="{FF2B5EF4-FFF2-40B4-BE49-F238E27FC236}">
                <a16:creationId xmlns:a16="http://schemas.microsoft.com/office/drawing/2014/main" id="{57BE6CA2-D3AA-4146-8BC6-6347F80C5852}"/>
              </a:ext>
            </a:extLst>
          </p:cNvPr>
          <p:cNvSpPr>
            <a:spLocks noGrp="1"/>
          </p:cNvSpPr>
          <p:nvPr>
            <p:ph type="dt" sz="half" idx="10"/>
          </p:nvPr>
        </p:nvSpPr>
        <p:spPr/>
        <p:txBody>
          <a:bodyPr/>
          <a:lstStyle/>
          <a:p>
            <a:fld id="{EAE601B6-8068-4725-8D45-0B9C1957BD95}" type="datetime1">
              <a:rPr lang="en-US" smtClean="0"/>
              <a:t>11/21/2019</a:t>
            </a:fld>
            <a:endParaRPr lang="en-US" dirty="0"/>
          </a:p>
        </p:txBody>
      </p:sp>
      <p:sp>
        <p:nvSpPr>
          <p:cNvPr id="5" name="Espace réservé du pied de page 4">
            <a:extLst>
              <a:ext uri="{FF2B5EF4-FFF2-40B4-BE49-F238E27FC236}">
                <a16:creationId xmlns:a16="http://schemas.microsoft.com/office/drawing/2014/main" id="{6AA06D17-0651-40EF-8502-6FEA2D8EA711}"/>
              </a:ext>
            </a:extLst>
          </p:cNvPr>
          <p:cNvSpPr>
            <a:spLocks noGrp="1"/>
          </p:cNvSpPr>
          <p:nvPr>
            <p:ph type="ftr" sz="quarter" idx="11"/>
          </p:nvPr>
        </p:nvSpPr>
        <p:spPr/>
        <p:txBody>
          <a:bodyPr/>
          <a:lstStyle/>
          <a:p>
            <a:r>
              <a:rPr lang="en-US"/>
              <a:t>Hugues Van-Eylen</a:t>
            </a:r>
            <a:endParaRPr lang="en-US" dirty="0"/>
          </a:p>
        </p:txBody>
      </p:sp>
      <p:sp>
        <p:nvSpPr>
          <p:cNvPr id="6" name="Espace réservé du numéro de diapositive 5">
            <a:extLst>
              <a:ext uri="{FF2B5EF4-FFF2-40B4-BE49-F238E27FC236}">
                <a16:creationId xmlns:a16="http://schemas.microsoft.com/office/drawing/2014/main" id="{8F5D424E-50AE-4DDA-8CE1-A296CDE80D70}"/>
              </a:ext>
            </a:extLst>
          </p:cNvPr>
          <p:cNvSpPr>
            <a:spLocks noGrp="1"/>
          </p:cNvSpPr>
          <p:nvPr>
            <p:ph type="sldNum" sz="quarter" idx="12"/>
          </p:nvPr>
        </p:nvSpPr>
        <p:spPr/>
        <p:txBody>
          <a:bodyPr/>
          <a:lstStyle/>
          <a:p>
            <a:fld id="{629637A9-119A-49DA-BD12-AAC58B377D80}" type="slidenum">
              <a:rPr lang="en-US" smtClean="0"/>
              <a:t>23</a:t>
            </a:fld>
            <a:endParaRPr lang="en-US" dirty="0"/>
          </a:p>
        </p:txBody>
      </p:sp>
    </p:spTree>
    <p:extLst>
      <p:ext uri="{BB962C8B-B14F-4D97-AF65-F5344CB8AC3E}">
        <p14:creationId xmlns:p14="http://schemas.microsoft.com/office/powerpoint/2010/main" val="2110232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3D2ECF-9EE1-4D70-93D3-554301E2C2E4}"/>
              </a:ext>
            </a:extLst>
          </p:cNvPr>
          <p:cNvSpPr>
            <a:spLocks noGrp="1"/>
          </p:cNvSpPr>
          <p:nvPr>
            <p:ph type="title"/>
          </p:nvPr>
        </p:nvSpPr>
        <p:spPr/>
        <p:txBody>
          <a:bodyPr/>
          <a:lstStyle/>
          <a:p>
            <a:r>
              <a:rPr lang="fr-FR" dirty="0"/>
              <a:t>Modules du </a:t>
            </a:r>
            <a:r>
              <a:rPr lang="fr-FR" dirty="0" err="1"/>
              <a:t>Chatbot</a:t>
            </a:r>
            <a:endParaRPr lang="fr-FR" dirty="0"/>
          </a:p>
        </p:txBody>
      </p:sp>
      <p:sp>
        <p:nvSpPr>
          <p:cNvPr id="3" name="Espace réservé du contenu 2">
            <a:extLst>
              <a:ext uri="{FF2B5EF4-FFF2-40B4-BE49-F238E27FC236}">
                <a16:creationId xmlns:a16="http://schemas.microsoft.com/office/drawing/2014/main" id="{12FE58A4-8F0E-4A51-8CA1-C2BD124F14CC}"/>
              </a:ext>
            </a:extLst>
          </p:cNvPr>
          <p:cNvSpPr>
            <a:spLocks noGrp="1"/>
          </p:cNvSpPr>
          <p:nvPr>
            <p:ph idx="1"/>
          </p:nvPr>
        </p:nvSpPr>
        <p:spPr/>
        <p:txBody>
          <a:bodyPr>
            <a:normAutofit fontScale="85000" lnSpcReduction="20000"/>
          </a:bodyPr>
          <a:lstStyle/>
          <a:p>
            <a:pPr>
              <a:buFont typeface="Wingdings" panose="05000000000000000000" pitchFamily="2" charset="2"/>
              <a:buChar char="q"/>
            </a:pPr>
            <a:r>
              <a:rPr lang="fr-FR" sz="3200" dirty="0"/>
              <a:t> NLP Natural </a:t>
            </a:r>
            <a:r>
              <a:rPr lang="fr-FR" sz="3200" dirty="0" err="1"/>
              <a:t>language</a:t>
            </a:r>
            <a:r>
              <a:rPr lang="fr-FR" sz="3200" dirty="0"/>
              <a:t> </a:t>
            </a:r>
            <a:r>
              <a:rPr lang="fr-FR" sz="3200" dirty="0" err="1"/>
              <a:t>Processing</a:t>
            </a:r>
            <a:endParaRPr lang="fr-FR" sz="3200" dirty="0"/>
          </a:p>
          <a:p>
            <a:pPr lvl="1">
              <a:buFont typeface="Courier New" panose="02070309020205020404" pitchFamily="49" charset="0"/>
              <a:buChar char="o"/>
            </a:pPr>
            <a:r>
              <a:rPr lang="fr-FR" sz="2400" dirty="0"/>
              <a:t> NLU : transformer du texte en une structure d’intention et paramètres</a:t>
            </a:r>
          </a:p>
          <a:p>
            <a:pPr lvl="1">
              <a:buFont typeface="Courier New" panose="02070309020205020404" pitchFamily="49" charset="0"/>
              <a:buChar char="o"/>
            </a:pPr>
            <a:r>
              <a:rPr lang="fr-FR" sz="2400" dirty="0"/>
              <a:t>Langages de commandes</a:t>
            </a:r>
          </a:p>
          <a:p>
            <a:pPr lvl="1">
              <a:buFont typeface="Courier New" panose="02070309020205020404" pitchFamily="49" charset="0"/>
              <a:buChar char="o"/>
            </a:pPr>
            <a:r>
              <a:rPr lang="fr-FR" sz="2400" dirty="0"/>
              <a:t> NLG : transformer une structure de données en un texte en langage naturel</a:t>
            </a:r>
          </a:p>
          <a:p>
            <a:pPr lvl="2">
              <a:buFont typeface="Courier New" panose="02070309020205020404" pitchFamily="49" charset="0"/>
              <a:buChar char="o"/>
            </a:pPr>
            <a:r>
              <a:rPr lang="fr-FR" sz="2000" dirty="0"/>
              <a:t> être capable de s’adapter aux variations et d’engendrer des variations</a:t>
            </a:r>
          </a:p>
          <a:p>
            <a:pPr lvl="2">
              <a:buFont typeface="Courier New" panose="02070309020205020404" pitchFamily="49" charset="0"/>
              <a:buChar char="o"/>
            </a:pPr>
            <a:r>
              <a:rPr lang="fr-FR" sz="2000" dirty="0"/>
              <a:t>Mise en œuvre de techniques de Machine Learning (régression logistique, réseaux de neurones, etc.)</a:t>
            </a:r>
          </a:p>
          <a:p>
            <a:pPr lvl="1">
              <a:buFont typeface="Courier New" panose="02070309020205020404" pitchFamily="49" charset="0"/>
              <a:buChar char="o"/>
            </a:pPr>
            <a:r>
              <a:rPr lang="fr-FR" sz="2400" dirty="0" err="1"/>
              <a:t>Cards</a:t>
            </a:r>
            <a:r>
              <a:rPr lang="fr-FR" sz="2400" dirty="0"/>
              <a:t> et </a:t>
            </a:r>
            <a:r>
              <a:rPr lang="fr-FR" sz="2400" dirty="0" err="1"/>
              <a:t>markdown</a:t>
            </a:r>
            <a:r>
              <a:rPr lang="fr-FR" sz="2400" dirty="0"/>
              <a:t> : tuiles reprenant des aspects des GUI (</a:t>
            </a:r>
            <a:r>
              <a:rPr lang="fr-FR" sz="2400" dirty="0" err="1"/>
              <a:t>carroussels</a:t>
            </a:r>
            <a:r>
              <a:rPr lang="fr-FR" sz="2400" dirty="0"/>
              <a:t>, boutons, liste, graphiques, etc.)</a:t>
            </a:r>
          </a:p>
          <a:p>
            <a:pPr>
              <a:buFont typeface="Wingdings" panose="05000000000000000000" pitchFamily="2" charset="2"/>
              <a:buChar char="q"/>
            </a:pPr>
            <a:r>
              <a:rPr lang="fr-FR" sz="3200" dirty="0"/>
              <a:t>Conversation Management</a:t>
            </a:r>
          </a:p>
          <a:p>
            <a:pPr lvl="1">
              <a:buFont typeface="Courier New" panose="02070309020205020404" pitchFamily="49" charset="0"/>
              <a:buChar char="o"/>
            </a:pPr>
            <a:r>
              <a:rPr lang="fr-FR" sz="2400" dirty="0"/>
              <a:t> Thread conversation Management : gérer les fils de conversations</a:t>
            </a:r>
          </a:p>
          <a:p>
            <a:pPr lvl="1">
              <a:buFont typeface="Courier New" panose="02070309020205020404" pitchFamily="49" charset="0"/>
              <a:buChar char="o"/>
            </a:pPr>
            <a:r>
              <a:rPr lang="fr-FR" sz="2400" dirty="0"/>
              <a:t> Memory Management : gérer une mémoire de conversation</a:t>
            </a:r>
          </a:p>
          <a:p>
            <a:pPr lvl="1">
              <a:buFont typeface="Courier New" panose="02070309020205020404" pitchFamily="49" charset="0"/>
              <a:buChar char="o"/>
            </a:pPr>
            <a:r>
              <a:rPr lang="fr-FR" sz="2400" dirty="0"/>
              <a:t> </a:t>
            </a:r>
            <a:r>
              <a:rPr lang="fr-FR" sz="2400" dirty="0" err="1"/>
              <a:t>Back-end</a:t>
            </a:r>
            <a:r>
              <a:rPr lang="fr-FR" sz="2400" dirty="0"/>
              <a:t> </a:t>
            </a:r>
            <a:r>
              <a:rPr lang="fr-FR" sz="2400" dirty="0" err="1"/>
              <a:t>Proxies</a:t>
            </a:r>
            <a:r>
              <a:rPr lang="fr-FR" sz="2400" dirty="0"/>
              <a:t> : s’adapter en entrées / sorties aux API </a:t>
            </a:r>
            <a:r>
              <a:rPr lang="fr-FR" sz="2400" dirty="0" err="1"/>
              <a:t>back-end</a:t>
            </a:r>
            <a:r>
              <a:rPr lang="fr-FR" sz="2400" dirty="0"/>
              <a:t> qui offrent les fonctionnalités interfacées par le </a:t>
            </a:r>
            <a:r>
              <a:rPr lang="fr-FR" sz="2400" dirty="0" err="1"/>
              <a:t>Chatbot</a:t>
            </a:r>
            <a:endParaRPr lang="fr-FR" sz="2400" dirty="0"/>
          </a:p>
        </p:txBody>
      </p:sp>
      <p:sp>
        <p:nvSpPr>
          <p:cNvPr id="4" name="Espace réservé de la date 3">
            <a:extLst>
              <a:ext uri="{FF2B5EF4-FFF2-40B4-BE49-F238E27FC236}">
                <a16:creationId xmlns:a16="http://schemas.microsoft.com/office/drawing/2014/main" id="{E3133AEA-5656-4BE9-8DD0-1A7CAA289F6A}"/>
              </a:ext>
            </a:extLst>
          </p:cNvPr>
          <p:cNvSpPr>
            <a:spLocks noGrp="1"/>
          </p:cNvSpPr>
          <p:nvPr>
            <p:ph type="dt" sz="half" idx="10"/>
          </p:nvPr>
        </p:nvSpPr>
        <p:spPr/>
        <p:txBody>
          <a:bodyPr/>
          <a:lstStyle/>
          <a:p>
            <a:fld id="{EAE601B6-8068-4725-8D45-0B9C1957BD95}" type="datetime1">
              <a:rPr lang="en-US" smtClean="0"/>
              <a:t>11/21/2019</a:t>
            </a:fld>
            <a:endParaRPr lang="en-US" dirty="0"/>
          </a:p>
        </p:txBody>
      </p:sp>
      <p:sp>
        <p:nvSpPr>
          <p:cNvPr id="5" name="Espace réservé du pied de page 4">
            <a:extLst>
              <a:ext uri="{FF2B5EF4-FFF2-40B4-BE49-F238E27FC236}">
                <a16:creationId xmlns:a16="http://schemas.microsoft.com/office/drawing/2014/main" id="{BC57C155-8539-4383-BE87-655AA2FACADB}"/>
              </a:ext>
            </a:extLst>
          </p:cNvPr>
          <p:cNvSpPr>
            <a:spLocks noGrp="1"/>
          </p:cNvSpPr>
          <p:nvPr>
            <p:ph type="ftr" sz="quarter" idx="11"/>
          </p:nvPr>
        </p:nvSpPr>
        <p:spPr/>
        <p:txBody>
          <a:bodyPr/>
          <a:lstStyle/>
          <a:p>
            <a:r>
              <a:rPr lang="en-US"/>
              <a:t>Hugues Van-Eylen</a:t>
            </a:r>
            <a:endParaRPr lang="en-US" dirty="0"/>
          </a:p>
        </p:txBody>
      </p:sp>
      <p:sp>
        <p:nvSpPr>
          <p:cNvPr id="6" name="Espace réservé du numéro de diapositive 5">
            <a:extLst>
              <a:ext uri="{FF2B5EF4-FFF2-40B4-BE49-F238E27FC236}">
                <a16:creationId xmlns:a16="http://schemas.microsoft.com/office/drawing/2014/main" id="{91D63068-F8B9-4D64-BA5A-E1A8284033DA}"/>
              </a:ext>
            </a:extLst>
          </p:cNvPr>
          <p:cNvSpPr>
            <a:spLocks noGrp="1"/>
          </p:cNvSpPr>
          <p:nvPr>
            <p:ph type="sldNum" sz="quarter" idx="12"/>
          </p:nvPr>
        </p:nvSpPr>
        <p:spPr/>
        <p:txBody>
          <a:bodyPr/>
          <a:lstStyle/>
          <a:p>
            <a:fld id="{629637A9-119A-49DA-BD12-AAC58B377D80}" type="slidenum">
              <a:rPr lang="en-US" smtClean="0"/>
              <a:t>24</a:t>
            </a:fld>
            <a:endParaRPr lang="en-US" dirty="0"/>
          </a:p>
        </p:txBody>
      </p:sp>
    </p:spTree>
    <p:extLst>
      <p:ext uri="{BB962C8B-B14F-4D97-AF65-F5344CB8AC3E}">
        <p14:creationId xmlns:p14="http://schemas.microsoft.com/office/powerpoint/2010/main" val="1912422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352DD4-5373-4364-AF29-C9B5043FC333}"/>
              </a:ext>
            </a:extLst>
          </p:cNvPr>
          <p:cNvSpPr>
            <a:spLocks noGrp="1"/>
          </p:cNvSpPr>
          <p:nvPr>
            <p:ph type="title"/>
          </p:nvPr>
        </p:nvSpPr>
        <p:spPr/>
        <p:txBody>
          <a:bodyPr/>
          <a:lstStyle/>
          <a:p>
            <a:r>
              <a:rPr lang="fr-FR" dirty="0"/>
              <a:t>Panorama des technologies</a:t>
            </a:r>
          </a:p>
        </p:txBody>
      </p:sp>
      <p:sp>
        <p:nvSpPr>
          <p:cNvPr id="3" name="Espace réservé pour une image  2">
            <a:extLst>
              <a:ext uri="{FF2B5EF4-FFF2-40B4-BE49-F238E27FC236}">
                <a16:creationId xmlns:a16="http://schemas.microsoft.com/office/drawing/2014/main" id="{D6E1605A-D85E-41B2-BA71-C771357BC004}"/>
              </a:ext>
            </a:extLst>
          </p:cNvPr>
          <p:cNvSpPr>
            <a:spLocks noGrp="1"/>
          </p:cNvSpPr>
          <p:nvPr>
            <p:ph type="pic" idx="1"/>
          </p:nvPr>
        </p:nvSpPr>
        <p:spPr/>
      </p:sp>
      <p:sp>
        <p:nvSpPr>
          <p:cNvPr id="4" name="Espace réservé du texte 3">
            <a:extLst>
              <a:ext uri="{FF2B5EF4-FFF2-40B4-BE49-F238E27FC236}">
                <a16:creationId xmlns:a16="http://schemas.microsoft.com/office/drawing/2014/main" id="{87DE089F-0B32-4C34-88FD-09E7FDCE52C2}"/>
              </a:ext>
            </a:extLst>
          </p:cNvPr>
          <p:cNvSpPr>
            <a:spLocks noGrp="1"/>
          </p:cNvSpPr>
          <p:nvPr>
            <p:ph type="body" sz="half" idx="2"/>
          </p:nvPr>
        </p:nvSpPr>
        <p:spPr/>
        <p:txBody>
          <a:bodyPr/>
          <a:lstStyle/>
          <a:p>
            <a:endParaRPr lang="fr-FR"/>
          </a:p>
        </p:txBody>
      </p:sp>
      <p:sp>
        <p:nvSpPr>
          <p:cNvPr id="5" name="Espace réservé de la date 4">
            <a:extLst>
              <a:ext uri="{FF2B5EF4-FFF2-40B4-BE49-F238E27FC236}">
                <a16:creationId xmlns:a16="http://schemas.microsoft.com/office/drawing/2014/main" id="{B8536A9D-9DC3-4F1B-8CB0-D1CE2AC06232}"/>
              </a:ext>
            </a:extLst>
          </p:cNvPr>
          <p:cNvSpPr>
            <a:spLocks noGrp="1"/>
          </p:cNvSpPr>
          <p:nvPr>
            <p:ph type="dt" sz="half" idx="10"/>
          </p:nvPr>
        </p:nvSpPr>
        <p:spPr/>
        <p:txBody>
          <a:bodyPr/>
          <a:lstStyle/>
          <a:p>
            <a:fld id="{9DA5ACAD-0F41-4778-A2AF-45CE7EAB9B39}" type="datetime1">
              <a:rPr lang="en-US" smtClean="0"/>
              <a:t>11/21/2019</a:t>
            </a:fld>
            <a:endParaRPr lang="en-US" dirty="0"/>
          </a:p>
        </p:txBody>
      </p:sp>
      <p:sp>
        <p:nvSpPr>
          <p:cNvPr id="6" name="Espace réservé du pied de page 5">
            <a:extLst>
              <a:ext uri="{FF2B5EF4-FFF2-40B4-BE49-F238E27FC236}">
                <a16:creationId xmlns:a16="http://schemas.microsoft.com/office/drawing/2014/main" id="{70257C1D-AF21-4C7F-9583-76806ADC4EA2}"/>
              </a:ext>
            </a:extLst>
          </p:cNvPr>
          <p:cNvSpPr>
            <a:spLocks noGrp="1"/>
          </p:cNvSpPr>
          <p:nvPr>
            <p:ph type="ftr" sz="quarter" idx="11"/>
          </p:nvPr>
        </p:nvSpPr>
        <p:spPr/>
        <p:txBody>
          <a:bodyPr/>
          <a:lstStyle/>
          <a:p>
            <a:r>
              <a:rPr lang="en-US"/>
              <a:t>Hugues Van-Eylen</a:t>
            </a:r>
            <a:endParaRPr lang="en-US" dirty="0"/>
          </a:p>
        </p:txBody>
      </p:sp>
      <p:sp>
        <p:nvSpPr>
          <p:cNvPr id="7" name="Espace réservé du numéro de diapositive 6">
            <a:extLst>
              <a:ext uri="{FF2B5EF4-FFF2-40B4-BE49-F238E27FC236}">
                <a16:creationId xmlns:a16="http://schemas.microsoft.com/office/drawing/2014/main" id="{BC2573B7-4B2F-4124-B5ED-FA961835A2D7}"/>
              </a:ext>
            </a:extLst>
          </p:cNvPr>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2508654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9E57AF-3473-4983-A221-23580ECFBF74}"/>
              </a:ext>
            </a:extLst>
          </p:cNvPr>
          <p:cNvSpPr>
            <a:spLocks noGrp="1"/>
          </p:cNvSpPr>
          <p:nvPr>
            <p:ph type="title"/>
          </p:nvPr>
        </p:nvSpPr>
        <p:spPr/>
        <p:txBody>
          <a:bodyPr/>
          <a:lstStyle/>
          <a:p>
            <a:r>
              <a:rPr lang="fr-FR" dirty="0"/>
              <a:t>Panorama des technologies</a:t>
            </a:r>
          </a:p>
        </p:txBody>
      </p:sp>
      <p:sp>
        <p:nvSpPr>
          <p:cNvPr id="3" name="Espace réservé de la date 2">
            <a:extLst>
              <a:ext uri="{FF2B5EF4-FFF2-40B4-BE49-F238E27FC236}">
                <a16:creationId xmlns:a16="http://schemas.microsoft.com/office/drawing/2014/main" id="{3AB5055E-81C5-4197-A888-8693E7AE4B48}"/>
              </a:ext>
            </a:extLst>
          </p:cNvPr>
          <p:cNvSpPr>
            <a:spLocks noGrp="1"/>
          </p:cNvSpPr>
          <p:nvPr>
            <p:ph type="dt" sz="half" idx="10"/>
          </p:nvPr>
        </p:nvSpPr>
        <p:spPr/>
        <p:txBody>
          <a:bodyPr/>
          <a:lstStyle/>
          <a:p>
            <a:fld id="{6C0D2CF0-5615-4BCC-9252-CF870D63713E}" type="datetime1">
              <a:rPr lang="en-US" smtClean="0"/>
              <a:t>11/21/2019</a:t>
            </a:fld>
            <a:endParaRPr lang="en-US" dirty="0"/>
          </a:p>
        </p:txBody>
      </p:sp>
      <p:sp>
        <p:nvSpPr>
          <p:cNvPr id="4" name="Espace réservé du pied de page 3">
            <a:extLst>
              <a:ext uri="{FF2B5EF4-FFF2-40B4-BE49-F238E27FC236}">
                <a16:creationId xmlns:a16="http://schemas.microsoft.com/office/drawing/2014/main" id="{D3D154EF-CD2C-4067-919C-81CC0ABA03D2}"/>
              </a:ext>
            </a:extLst>
          </p:cNvPr>
          <p:cNvSpPr>
            <a:spLocks noGrp="1"/>
          </p:cNvSpPr>
          <p:nvPr>
            <p:ph type="ftr" sz="quarter" idx="11"/>
          </p:nvPr>
        </p:nvSpPr>
        <p:spPr/>
        <p:txBody>
          <a:bodyPr/>
          <a:lstStyle/>
          <a:p>
            <a:r>
              <a:rPr lang="en-US"/>
              <a:t>Hugues Van-Eylen</a:t>
            </a:r>
            <a:endParaRPr lang="en-US" dirty="0"/>
          </a:p>
        </p:txBody>
      </p:sp>
      <p:sp>
        <p:nvSpPr>
          <p:cNvPr id="5" name="Espace réservé du numéro de diapositive 4">
            <a:extLst>
              <a:ext uri="{FF2B5EF4-FFF2-40B4-BE49-F238E27FC236}">
                <a16:creationId xmlns:a16="http://schemas.microsoft.com/office/drawing/2014/main" id="{162A30C2-4B94-455D-8EB7-B76FE10A7082}"/>
              </a:ext>
            </a:extLst>
          </p:cNvPr>
          <p:cNvSpPr>
            <a:spLocks noGrp="1"/>
          </p:cNvSpPr>
          <p:nvPr>
            <p:ph type="sldNum" sz="quarter" idx="12"/>
          </p:nvPr>
        </p:nvSpPr>
        <p:spPr/>
        <p:txBody>
          <a:bodyPr/>
          <a:lstStyle/>
          <a:p>
            <a:fld id="{4FAB73BC-B049-4115-A692-8D63A059BFB8}" type="slidenum">
              <a:rPr lang="en-US" smtClean="0"/>
              <a:t>26</a:t>
            </a:fld>
            <a:endParaRPr lang="en-US" dirty="0"/>
          </a:p>
        </p:txBody>
      </p:sp>
      <p:grpSp>
        <p:nvGrpSpPr>
          <p:cNvPr id="9" name="Groupe 8">
            <a:extLst>
              <a:ext uri="{FF2B5EF4-FFF2-40B4-BE49-F238E27FC236}">
                <a16:creationId xmlns:a16="http://schemas.microsoft.com/office/drawing/2014/main" id="{C052F0EF-B08C-4EF3-8CF5-5B631F16E7A2}"/>
              </a:ext>
            </a:extLst>
          </p:cNvPr>
          <p:cNvGrpSpPr/>
          <p:nvPr/>
        </p:nvGrpSpPr>
        <p:grpSpPr>
          <a:xfrm>
            <a:off x="1871845" y="4059347"/>
            <a:ext cx="2136903" cy="1201921"/>
            <a:chOff x="5809371" y="3714750"/>
            <a:chExt cx="2136903" cy="1201921"/>
          </a:xfrm>
        </p:grpSpPr>
        <p:pic>
          <p:nvPicPr>
            <p:cNvPr id="10" name="Image 9">
              <a:extLst>
                <a:ext uri="{FF2B5EF4-FFF2-40B4-BE49-F238E27FC236}">
                  <a16:creationId xmlns:a16="http://schemas.microsoft.com/office/drawing/2014/main" id="{B7418C8D-C43E-4C39-9BF7-71BA13C0F22B}"/>
                </a:ext>
              </a:extLst>
            </p:cNvPr>
            <p:cNvPicPr>
              <a:picLocks noChangeAspect="1"/>
            </p:cNvPicPr>
            <p:nvPr/>
          </p:nvPicPr>
          <p:blipFill>
            <a:blip r:embed="rId2">
              <a:duotone>
                <a:schemeClr val="accent1">
                  <a:shade val="45000"/>
                  <a:satMod val="135000"/>
                </a:schemeClr>
                <a:prstClr val="white"/>
              </a:duotone>
            </a:blip>
            <a:stretch>
              <a:fillRect/>
            </a:stretch>
          </p:blipFill>
          <p:spPr>
            <a:xfrm>
              <a:off x="5809371" y="4065942"/>
              <a:ext cx="850729" cy="850729"/>
            </a:xfrm>
            <a:prstGeom prst="rect">
              <a:avLst/>
            </a:prstGeom>
            <a:noFill/>
          </p:spPr>
        </p:pic>
        <p:sp>
          <p:nvSpPr>
            <p:cNvPr id="11" name="Rectangle 10">
              <a:extLst>
                <a:ext uri="{FF2B5EF4-FFF2-40B4-BE49-F238E27FC236}">
                  <a16:creationId xmlns:a16="http://schemas.microsoft.com/office/drawing/2014/main" id="{9A7BD67B-F8FE-4547-8398-1D9D78799A0D}"/>
                </a:ext>
              </a:extLst>
            </p:cNvPr>
            <p:cNvSpPr/>
            <p:nvPr/>
          </p:nvSpPr>
          <p:spPr>
            <a:xfrm>
              <a:off x="6924872" y="4191000"/>
              <a:ext cx="390328" cy="79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DB3053EA-188A-413D-948E-D9CD7BEF67BB}"/>
                </a:ext>
              </a:extLst>
            </p:cNvPr>
            <p:cNvSpPr/>
            <p:nvPr/>
          </p:nvSpPr>
          <p:spPr>
            <a:xfrm>
              <a:off x="7272436" y="4352482"/>
              <a:ext cx="390328" cy="79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86913FB2-1CE0-4095-90AA-015FF5E6B597}"/>
                </a:ext>
              </a:extLst>
            </p:cNvPr>
            <p:cNvSpPr/>
            <p:nvPr/>
          </p:nvSpPr>
          <p:spPr>
            <a:xfrm>
              <a:off x="7272436" y="4526280"/>
              <a:ext cx="390328" cy="79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43FCD358-C943-4047-8645-DA97F1D31FC9}"/>
                </a:ext>
              </a:extLst>
            </p:cNvPr>
            <p:cNvSpPr/>
            <p:nvPr/>
          </p:nvSpPr>
          <p:spPr>
            <a:xfrm>
              <a:off x="7555946" y="4701156"/>
              <a:ext cx="390328" cy="79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 en angle 14">
              <a:extLst>
                <a:ext uri="{FF2B5EF4-FFF2-40B4-BE49-F238E27FC236}">
                  <a16:creationId xmlns:a16="http://schemas.microsoft.com/office/drawing/2014/main" id="{2A3FE10D-10F9-460F-B5C1-F5F715AD9378}"/>
                </a:ext>
              </a:extLst>
            </p:cNvPr>
            <p:cNvCxnSpPr>
              <a:stCxn id="11" idx="2"/>
              <a:endCxn id="12" idx="1"/>
            </p:cNvCxnSpPr>
            <p:nvPr/>
          </p:nvCxnSpPr>
          <p:spPr>
            <a:xfrm rot="16200000" flipH="1">
              <a:off x="7135276" y="4254884"/>
              <a:ext cx="121920" cy="152400"/>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cxnSp>
          <p:nvCxnSpPr>
            <p:cNvPr id="16" name="Connecteur : en angle 15">
              <a:extLst>
                <a:ext uri="{FF2B5EF4-FFF2-40B4-BE49-F238E27FC236}">
                  <a16:creationId xmlns:a16="http://schemas.microsoft.com/office/drawing/2014/main" id="{81D02284-162F-42CA-BD8F-A3374A9500EF}"/>
                </a:ext>
              </a:extLst>
            </p:cNvPr>
            <p:cNvCxnSpPr>
              <a:stCxn id="11" idx="2"/>
            </p:cNvCxnSpPr>
            <p:nvPr/>
          </p:nvCxnSpPr>
          <p:spPr>
            <a:xfrm rot="16200000" flipH="1">
              <a:off x="7055165" y="4334995"/>
              <a:ext cx="282142" cy="152400"/>
            </a:xfrm>
            <a:prstGeom prst="bentConnector3">
              <a:avLst>
                <a:gd name="adj1" fmla="val 97263"/>
              </a:avLst>
            </a:prstGeom>
            <a:ln>
              <a:tailEnd type="none"/>
            </a:ln>
          </p:spPr>
          <p:style>
            <a:lnRef idx="1">
              <a:schemeClr val="accent1"/>
            </a:lnRef>
            <a:fillRef idx="0">
              <a:schemeClr val="accent1"/>
            </a:fillRef>
            <a:effectRef idx="0">
              <a:schemeClr val="accent1"/>
            </a:effectRef>
            <a:fontRef idx="minor">
              <a:schemeClr val="tx1"/>
            </a:fontRef>
          </p:style>
        </p:cxnSp>
        <p:cxnSp>
          <p:nvCxnSpPr>
            <p:cNvPr id="17" name="Connecteur : en angle 16">
              <a:extLst>
                <a:ext uri="{FF2B5EF4-FFF2-40B4-BE49-F238E27FC236}">
                  <a16:creationId xmlns:a16="http://schemas.microsoft.com/office/drawing/2014/main" id="{0786083E-2561-4020-9689-CD5D69002A2E}"/>
                </a:ext>
              </a:extLst>
            </p:cNvPr>
            <p:cNvCxnSpPr>
              <a:stCxn id="13" idx="2"/>
              <a:endCxn id="14" idx="1"/>
            </p:cNvCxnSpPr>
            <p:nvPr/>
          </p:nvCxnSpPr>
          <p:spPr>
            <a:xfrm rot="16200000" flipH="1">
              <a:off x="7444116" y="4628888"/>
              <a:ext cx="135314" cy="8834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8" name="Flèche : courbe vers le bas 17">
              <a:extLst>
                <a:ext uri="{FF2B5EF4-FFF2-40B4-BE49-F238E27FC236}">
                  <a16:creationId xmlns:a16="http://schemas.microsoft.com/office/drawing/2014/main" id="{E4EBFE87-A067-4270-A485-5AF4205D41E7}"/>
                </a:ext>
              </a:extLst>
            </p:cNvPr>
            <p:cNvSpPr/>
            <p:nvPr/>
          </p:nvSpPr>
          <p:spPr>
            <a:xfrm>
              <a:off x="6362700" y="3714750"/>
              <a:ext cx="833536" cy="20256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9" name="Groupe 18">
            <a:extLst>
              <a:ext uri="{FF2B5EF4-FFF2-40B4-BE49-F238E27FC236}">
                <a16:creationId xmlns:a16="http://schemas.microsoft.com/office/drawing/2014/main" id="{4A2E0647-941A-407C-A709-753A6B689308}"/>
              </a:ext>
            </a:extLst>
          </p:cNvPr>
          <p:cNvGrpSpPr/>
          <p:nvPr/>
        </p:nvGrpSpPr>
        <p:grpSpPr>
          <a:xfrm>
            <a:off x="7672050" y="4148672"/>
            <a:ext cx="1673878" cy="1255062"/>
            <a:chOff x="5620512" y="3493008"/>
            <a:chExt cx="719328" cy="701040"/>
          </a:xfrm>
        </p:grpSpPr>
        <p:sp>
          <p:nvSpPr>
            <p:cNvPr id="20" name="Rectangle : coins arrondis 19">
              <a:extLst>
                <a:ext uri="{FF2B5EF4-FFF2-40B4-BE49-F238E27FC236}">
                  <a16:creationId xmlns:a16="http://schemas.microsoft.com/office/drawing/2014/main" id="{FD1F7C76-12F6-4D15-B366-5B4CD7C7C747}"/>
                </a:ext>
              </a:extLst>
            </p:cNvPr>
            <p:cNvSpPr/>
            <p:nvPr/>
          </p:nvSpPr>
          <p:spPr>
            <a:xfrm>
              <a:off x="5620512" y="3493008"/>
              <a:ext cx="719328" cy="70104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21" name="Bulle narrative : ronde 20">
              <a:extLst>
                <a:ext uri="{FF2B5EF4-FFF2-40B4-BE49-F238E27FC236}">
                  <a16:creationId xmlns:a16="http://schemas.microsoft.com/office/drawing/2014/main" id="{9951B5C2-F108-430B-9683-AA6867558965}"/>
                </a:ext>
              </a:extLst>
            </p:cNvPr>
            <p:cNvSpPr/>
            <p:nvPr/>
          </p:nvSpPr>
          <p:spPr>
            <a:xfrm>
              <a:off x="5894070" y="3659505"/>
              <a:ext cx="302895" cy="85725"/>
            </a:xfrm>
            <a:prstGeom prst="wedgeEllipseCallout">
              <a:avLst>
                <a:gd name="adj1" fmla="val -29009"/>
                <a:gd name="adj2" fmla="val 936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Bulle narrative : ronde 21">
              <a:extLst>
                <a:ext uri="{FF2B5EF4-FFF2-40B4-BE49-F238E27FC236}">
                  <a16:creationId xmlns:a16="http://schemas.microsoft.com/office/drawing/2014/main" id="{DFB730AE-9910-43C0-A37F-888A030C95CE}"/>
                </a:ext>
              </a:extLst>
            </p:cNvPr>
            <p:cNvSpPr/>
            <p:nvPr/>
          </p:nvSpPr>
          <p:spPr>
            <a:xfrm flipH="1">
              <a:off x="5682615" y="3794613"/>
              <a:ext cx="302895" cy="85725"/>
            </a:xfrm>
            <a:prstGeom prst="wedgeEllipseCallout">
              <a:avLst>
                <a:gd name="adj1" fmla="val -29009"/>
                <a:gd name="adj2" fmla="val 93612"/>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fr-FR"/>
            </a:p>
          </p:txBody>
        </p:sp>
        <p:sp>
          <p:nvSpPr>
            <p:cNvPr id="23" name="Bulle narrative : ronde 22">
              <a:extLst>
                <a:ext uri="{FF2B5EF4-FFF2-40B4-BE49-F238E27FC236}">
                  <a16:creationId xmlns:a16="http://schemas.microsoft.com/office/drawing/2014/main" id="{CD8F52EC-5EAA-4FA8-B630-57018857B127}"/>
                </a:ext>
              </a:extLst>
            </p:cNvPr>
            <p:cNvSpPr/>
            <p:nvPr/>
          </p:nvSpPr>
          <p:spPr>
            <a:xfrm>
              <a:off x="5940742" y="3929721"/>
              <a:ext cx="302895" cy="85725"/>
            </a:xfrm>
            <a:prstGeom prst="wedgeEllipseCallout">
              <a:avLst>
                <a:gd name="adj1" fmla="val -29009"/>
                <a:gd name="adj2" fmla="val 936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6" name="Image 25">
            <a:extLst>
              <a:ext uri="{FF2B5EF4-FFF2-40B4-BE49-F238E27FC236}">
                <a16:creationId xmlns:a16="http://schemas.microsoft.com/office/drawing/2014/main" id="{8C765F6F-CBD5-492D-A4FA-A9292B44C731}"/>
              </a:ext>
            </a:extLst>
          </p:cNvPr>
          <p:cNvPicPr>
            <a:picLocks noChangeAspect="1"/>
          </p:cNvPicPr>
          <p:nvPr/>
        </p:nvPicPr>
        <p:blipFill>
          <a:blip r:embed="rId3">
            <a:duotone>
              <a:prstClr val="black"/>
              <a:schemeClr val="accent1">
                <a:tint val="45000"/>
                <a:satMod val="400000"/>
              </a:schemeClr>
            </a:duotone>
          </a:blip>
          <a:stretch>
            <a:fillRect/>
          </a:stretch>
        </p:blipFill>
        <p:spPr>
          <a:xfrm>
            <a:off x="4164506" y="1352794"/>
            <a:ext cx="3366142" cy="2242799"/>
          </a:xfrm>
          <a:prstGeom prst="rect">
            <a:avLst/>
          </a:prstGeom>
        </p:spPr>
      </p:pic>
      <p:sp>
        <p:nvSpPr>
          <p:cNvPr id="27" name="ZoneTexte 26">
            <a:extLst>
              <a:ext uri="{FF2B5EF4-FFF2-40B4-BE49-F238E27FC236}">
                <a16:creationId xmlns:a16="http://schemas.microsoft.com/office/drawing/2014/main" id="{2F592E74-F706-4845-B966-63CFD223B729}"/>
              </a:ext>
            </a:extLst>
          </p:cNvPr>
          <p:cNvSpPr txBox="1"/>
          <p:nvPr/>
        </p:nvSpPr>
        <p:spPr>
          <a:xfrm>
            <a:off x="2059816" y="5467056"/>
            <a:ext cx="1855060" cy="461665"/>
          </a:xfrm>
          <a:prstGeom prst="rect">
            <a:avLst/>
          </a:prstGeom>
          <a:noFill/>
        </p:spPr>
        <p:txBody>
          <a:bodyPr wrap="none" rtlCol="0">
            <a:spAutoFit/>
            <a:scene3d>
              <a:camera prst="orthographicFront"/>
              <a:lightRig rig="threePt" dir="t"/>
            </a:scene3d>
            <a:sp3d prstMaterial="dkEdge"/>
          </a:bodyPr>
          <a:lstStyle/>
          <a:p>
            <a:r>
              <a:rPr lang="fr-FR" sz="2400" dirty="0">
                <a:solidFill>
                  <a:srgbClr val="C00000"/>
                </a:solidFill>
                <a:effectLst>
                  <a:outerShdw blurRad="50800" dist="38100" dir="8100000" algn="tr" rotWithShape="0">
                    <a:prstClr val="black">
                      <a:alpha val="40000"/>
                    </a:prstClr>
                  </a:outerShdw>
                </a:effectLst>
              </a:rPr>
              <a:t>NLP platform</a:t>
            </a:r>
          </a:p>
        </p:txBody>
      </p:sp>
      <p:sp>
        <p:nvSpPr>
          <p:cNvPr id="28" name="ZoneTexte 27">
            <a:extLst>
              <a:ext uri="{FF2B5EF4-FFF2-40B4-BE49-F238E27FC236}">
                <a16:creationId xmlns:a16="http://schemas.microsoft.com/office/drawing/2014/main" id="{49092E9F-AF64-4A0B-9F4A-5C987837FCB3}"/>
              </a:ext>
            </a:extLst>
          </p:cNvPr>
          <p:cNvSpPr txBox="1"/>
          <p:nvPr/>
        </p:nvSpPr>
        <p:spPr>
          <a:xfrm>
            <a:off x="6837094" y="5503193"/>
            <a:ext cx="3368614" cy="461665"/>
          </a:xfrm>
          <a:prstGeom prst="rect">
            <a:avLst/>
          </a:prstGeom>
          <a:noFill/>
        </p:spPr>
        <p:txBody>
          <a:bodyPr wrap="none" rtlCol="0">
            <a:spAutoFit/>
            <a:scene3d>
              <a:camera prst="orthographicFront"/>
              <a:lightRig rig="threePt" dir="t"/>
            </a:scene3d>
            <a:sp3d prstMaterial="dkEdge"/>
          </a:bodyPr>
          <a:lstStyle/>
          <a:p>
            <a:r>
              <a:rPr lang="fr-FR" sz="2400" dirty="0">
                <a:solidFill>
                  <a:srgbClr val="C00000"/>
                </a:solidFill>
                <a:effectLst>
                  <a:outerShdw blurRad="50800" dist="38100" dir="8100000" algn="tr" rotWithShape="0">
                    <a:prstClr val="black">
                      <a:alpha val="40000"/>
                    </a:prstClr>
                  </a:outerShdw>
                </a:effectLst>
              </a:rPr>
              <a:t>Instant Message platform</a:t>
            </a:r>
          </a:p>
        </p:txBody>
      </p:sp>
      <p:sp>
        <p:nvSpPr>
          <p:cNvPr id="29" name="ZoneTexte 28">
            <a:extLst>
              <a:ext uri="{FF2B5EF4-FFF2-40B4-BE49-F238E27FC236}">
                <a16:creationId xmlns:a16="http://schemas.microsoft.com/office/drawing/2014/main" id="{747BE539-533F-41DB-98E8-CF583471AB21}"/>
              </a:ext>
            </a:extLst>
          </p:cNvPr>
          <p:cNvSpPr txBox="1"/>
          <p:nvPr/>
        </p:nvSpPr>
        <p:spPr>
          <a:xfrm>
            <a:off x="4502224" y="3171026"/>
            <a:ext cx="2334870" cy="461665"/>
          </a:xfrm>
          <a:prstGeom prst="rect">
            <a:avLst/>
          </a:prstGeom>
          <a:noFill/>
        </p:spPr>
        <p:txBody>
          <a:bodyPr wrap="none" rtlCol="0">
            <a:spAutoFit/>
            <a:scene3d>
              <a:camera prst="orthographicFront"/>
              <a:lightRig rig="threePt" dir="t"/>
            </a:scene3d>
            <a:sp3d prstMaterial="dkEdge"/>
          </a:bodyPr>
          <a:lstStyle/>
          <a:p>
            <a:r>
              <a:rPr lang="fr-FR" sz="2400" dirty="0" err="1">
                <a:solidFill>
                  <a:srgbClr val="C00000"/>
                </a:solidFill>
                <a:effectLst>
                  <a:outerShdw blurRad="50800" dist="38100" dir="8100000" algn="tr" rotWithShape="0">
                    <a:prstClr val="black">
                      <a:alpha val="40000"/>
                    </a:prstClr>
                  </a:outerShdw>
                </a:effectLst>
              </a:rPr>
              <a:t>Chatbot</a:t>
            </a:r>
            <a:r>
              <a:rPr lang="fr-FR" sz="2400" dirty="0">
                <a:solidFill>
                  <a:srgbClr val="C00000"/>
                </a:solidFill>
                <a:effectLst>
                  <a:outerShdw blurRad="50800" dist="38100" dir="8100000" algn="tr" rotWithShape="0">
                    <a:prstClr val="black">
                      <a:alpha val="40000"/>
                    </a:prstClr>
                  </a:outerShdw>
                </a:effectLst>
              </a:rPr>
              <a:t> platform</a:t>
            </a:r>
          </a:p>
        </p:txBody>
      </p:sp>
      <p:sp>
        <p:nvSpPr>
          <p:cNvPr id="30" name="Flèche : virage 29">
            <a:extLst>
              <a:ext uri="{FF2B5EF4-FFF2-40B4-BE49-F238E27FC236}">
                <a16:creationId xmlns:a16="http://schemas.microsoft.com/office/drawing/2014/main" id="{3BDF9217-AE08-466B-8642-809D6DDA68BC}"/>
              </a:ext>
            </a:extLst>
          </p:cNvPr>
          <p:cNvSpPr/>
          <p:nvPr/>
        </p:nvSpPr>
        <p:spPr>
          <a:xfrm rot="5400000">
            <a:off x="7450614" y="2632793"/>
            <a:ext cx="1603467" cy="103459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Flèche : virage 30">
            <a:extLst>
              <a:ext uri="{FF2B5EF4-FFF2-40B4-BE49-F238E27FC236}">
                <a16:creationId xmlns:a16="http://schemas.microsoft.com/office/drawing/2014/main" id="{1A716FDE-674F-432C-9F7A-09D62E0C5D51}"/>
              </a:ext>
            </a:extLst>
          </p:cNvPr>
          <p:cNvSpPr/>
          <p:nvPr/>
        </p:nvSpPr>
        <p:spPr>
          <a:xfrm rot="16200000" flipH="1">
            <a:off x="2380777" y="2663215"/>
            <a:ext cx="1603467" cy="1034592"/>
          </a:xfrm>
          <a:prstGeom prst="ben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Flèche : double flèche horizontale 31">
            <a:extLst>
              <a:ext uri="{FF2B5EF4-FFF2-40B4-BE49-F238E27FC236}">
                <a16:creationId xmlns:a16="http://schemas.microsoft.com/office/drawing/2014/main" id="{91223662-F067-4AB9-B5C7-9C519D687D4A}"/>
              </a:ext>
            </a:extLst>
          </p:cNvPr>
          <p:cNvSpPr/>
          <p:nvPr/>
        </p:nvSpPr>
        <p:spPr>
          <a:xfrm>
            <a:off x="4890334" y="4772047"/>
            <a:ext cx="1723437" cy="4616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5671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232382-5897-44CB-BA6B-E38A909A7E56}"/>
              </a:ext>
            </a:extLst>
          </p:cNvPr>
          <p:cNvSpPr>
            <a:spLocks noGrp="1"/>
          </p:cNvSpPr>
          <p:nvPr>
            <p:ph type="title"/>
          </p:nvPr>
        </p:nvSpPr>
        <p:spPr/>
        <p:txBody>
          <a:bodyPr/>
          <a:lstStyle/>
          <a:p>
            <a:r>
              <a:rPr lang="fr-FR" dirty="0"/>
              <a:t>NLP Platform</a:t>
            </a:r>
          </a:p>
        </p:txBody>
      </p:sp>
      <p:sp>
        <p:nvSpPr>
          <p:cNvPr id="3" name="Espace réservé du contenu 2">
            <a:extLst>
              <a:ext uri="{FF2B5EF4-FFF2-40B4-BE49-F238E27FC236}">
                <a16:creationId xmlns:a16="http://schemas.microsoft.com/office/drawing/2014/main" id="{5E738918-9640-4CE9-A2A2-1C17C9EE3574}"/>
              </a:ext>
            </a:extLst>
          </p:cNvPr>
          <p:cNvSpPr>
            <a:spLocks noGrp="1"/>
          </p:cNvSpPr>
          <p:nvPr>
            <p:ph idx="1"/>
          </p:nvPr>
        </p:nvSpPr>
        <p:spPr/>
        <p:txBody>
          <a:bodyPr>
            <a:normAutofit fontScale="92500" lnSpcReduction="20000"/>
          </a:bodyPr>
          <a:lstStyle/>
          <a:p>
            <a:pPr>
              <a:buFont typeface="Courier New" panose="02070309020205020404" pitchFamily="49" charset="0"/>
              <a:buChar char="o"/>
            </a:pPr>
            <a:r>
              <a:rPr lang="fr-FR" dirty="0"/>
              <a:t> Fonction première : compréhension d’une phrase pour la transformer en une structure intention et entités.</a:t>
            </a:r>
          </a:p>
          <a:p>
            <a:pPr lvl="1">
              <a:buFont typeface="Arial" panose="020B0604020202020204" pitchFamily="34" charset="0"/>
              <a:buChar char="•"/>
            </a:pPr>
            <a:r>
              <a:rPr lang="fr-FR" dirty="0"/>
              <a:t>Détecter la bonne intention</a:t>
            </a:r>
          </a:p>
          <a:p>
            <a:pPr lvl="1">
              <a:buFont typeface="Arial" panose="020B0604020202020204" pitchFamily="34" charset="0"/>
              <a:buChar char="•"/>
            </a:pPr>
            <a:r>
              <a:rPr lang="fr-FR" dirty="0"/>
              <a:t>Extraire les valeurs des entités qui paramètrent l’intention</a:t>
            </a:r>
          </a:p>
          <a:p>
            <a:pPr lvl="1">
              <a:buFont typeface="Arial" panose="020B0604020202020204" pitchFamily="34" charset="0"/>
              <a:buChar char="•"/>
            </a:pPr>
            <a:r>
              <a:rPr lang="fr-FR" dirty="0"/>
              <a:t>Interpréter correctement tous les exemples d’entraînement mais aussi être capable de généraliser au-delà</a:t>
            </a:r>
          </a:p>
          <a:p>
            <a:pPr>
              <a:buFont typeface="Courier New" panose="02070309020205020404" pitchFamily="49" charset="0"/>
              <a:buChar char="o"/>
            </a:pPr>
            <a:r>
              <a:rPr lang="fr-FR" dirty="0"/>
              <a:t> Fonction secondaire : génération de réponse souvent limitée à l’usage de </a:t>
            </a:r>
            <a:r>
              <a:rPr lang="fr-FR" dirty="0" err="1"/>
              <a:t>template</a:t>
            </a:r>
            <a:r>
              <a:rPr lang="fr-FR" dirty="0"/>
              <a:t> pouvant être tirés au hasard</a:t>
            </a:r>
          </a:p>
          <a:p>
            <a:pPr>
              <a:buFont typeface="Courier New" panose="02070309020205020404" pitchFamily="49" charset="0"/>
              <a:buChar char="o"/>
            </a:pPr>
            <a:r>
              <a:rPr lang="fr-FR" dirty="0"/>
              <a:t> Caractéristiques </a:t>
            </a:r>
          </a:p>
          <a:p>
            <a:pPr lvl="1">
              <a:buFont typeface="Arial" panose="020B0604020202020204" pitchFamily="34" charset="0"/>
              <a:buChar char="•"/>
            </a:pPr>
            <a:r>
              <a:rPr lang="fr-FR" dirty="0"/>
              <a:t>Cloud / On-</a:t>
            </a:r>
            <a:r>
              <a:rPr lang="fr-FR" dirty="0" err="1"/>
              <a:t>premise</a:t>
            </a:r>
            <a:endParaRPr lang="fr-FR" dirty="0"/>
          </a:p>
          <a:p>
            <a:pPr lvl="1">
              <a:buFont typeface="Arial" panose="020B0604020202020204" pitchFamily="34" charset="0"/>
              <a:buChar char="•"/>
            </a:pPr>
            <a:r>
              <a:rPr lang="fr-FR" dirty="0"/>
              <a:t>Open source / propriétaire</a:t>
            </a:r>
          </a:p>
          <a:p>
            <a:pPr lvl="1">
              <a:buFont typeface="Arial" panose="020B0604020202020204" pitchFamily="34" charset="0"/>
              <a:buChar char="•"/>
            </a:pPr>
            <a:r>
              <a:rPr lang="fr-FR" dirty="0"/>
              <a:t>Pure NLU / NLU +NLG +  gestion de conversation</a:t>
            </a:r>
          </a:p>
          <a:p>
            <a:pPr>
              <a:buFont typeface="Courier New" panose="02070309020205020404" pitchFamily="49" charset="0"/>
              <a:buChar char="o"/>
            </a:pPr>
            <a:r>
              <a:rPr lang="fr-FR" dirty="0"/>
              <a:t> Solutions</a:t>
            </a:r>
          </a:p>
          <a:p>
            <a:pPr lvl="1">
              <a:buFont typeface="Arial" panose="020B0604020202020204" pitchFamily="34" charset="0"/>
              <a:buChar char="•"/>
            </a:pPr>
            <a:r>
              <a:rPr lang="fr-FR" dirty="0" err="1"/>
              <a:t>Snips</a:t>
            </a:r>
            <a:r>
              <a:rPr lang="fr-FR" dirty="0"/>
              <a:t>, rasa, </a:t>
            </a:r>
            <a:r>
              <a:rPr lang="fr-FR" dirty="0" err="1"/>
              <a:t>DialogFlow</a:t>
            </a:r>
            <a:r>
              <a:rPr lang="fr-FR" dirty="0"/>
              <a:t>, Luis, wit.ai, IBM Watson</a:t>
            </a:r>
          </a:p>
          <a:p>
            <a:endParaRPr lang="fr-FR" dirty="0"/>
          </a:p>
        </p:txBody>
      </p:sp>
      <p:sp>
        <p:nvSpPr>
          <p:cNvPr id="4" name="Espace réservé de la date 3">
            <a:extLst>
              <a:ext uri="{FF2B5EF4-FFF2-40B4-BE49-F238E27FC236}">
                <a16:creationId xmlns:a16="http://schemas.microsoft.com/office/drawing/2014/main" id="{C3F48F30-38F0-465B-B62F-6421B1135D1A}"/>
              </a:ext>
            </a:extLst>
          </p:cNvPr>
          <p:cNvSpPr>
            <a:spLocks noGrp="1"/>
          </p:cNvSpPr>
          <p:nvPr>
            <p:ph type="dt" sz="half" idx="10"/>
          </p:nvPr>
        </p:nvSpPr>
        <p:spPr/>
        <p:txBody>
          <a:bodyPr/>
          <a:lstStyle/>
          <a:p>
            <a:fld id="{EAE601B6-8068-4725-8D45-0B9C1957BD95}" type="datetime1">
              <a:rPr lang="en-US" smtClean="0"/>
              <a:t>11/21/2019</a:t>
            </a:fld>
            <a:endParaRPr lang="en-US" dirty="0"/>
          </a:p>
        </p:txBody>
      </p:sp>
      <p:sp>
        <p:nvSpPr>
          <p:cNvPr id="5" name="Espace réservé du pied de page 4">
            <a:extLst>
              <a:ext uri="{FF2B5EF4-FFF2-40B4-BE49-F238E27FC236}">
                <a16:creationId xmlns:a16="http://schemas.microsoft.com/office/drawing/2014/main" id="{44EA1A2D-443C-4EFE-B23E-89FD57B25C31}"/>
              </a:ext>
            </a:extLst>
          </p:cNvPr>
          <p:cNvSpPr>
            <a:spLocks noGrp="1"/>
          </p:cNvSpPr>
          <p:nvPr>
            <p:ph type="ftr" sz="quarter" idx="11"/>
          </p:nvPr>
        </p:nvSpPr>
        <p:spPr/>
        <p:txBody>
          <a:bodyPr/>
          <a:lstStyle/>
          <a:p>
            <a:r>
              <a:rPr lang="en-US"/>
              <a:t>Hugues Van-Eylen</a:t>
            </a:r>
            <a:endParaRPr lang="en-US" dirty="0"/>
          </a:p>
        </p:txBody>
      </p:sp>
      <p:sp>
        <p:nvSpPr>
          <p:cNvPr id="6" name="Espace réservé du numéro de diapositive 5">
            <a:extLst>
              <a:ext uri="{FF2B5EF4-FFF2-40B4-BE49-F238E27FC236}">
                <a16:creationId xmlns:a16="http://schemas.microsoft.com/office/drawing/2014/main" id="{ED41D9FC-0765-4EF7-855A-2EDB83AB4C5B}"/>
              </a:ext>
            </a:extLst>
          </p:cNvPr>
          <p:cNvSpPr>
            <a:spLocks noGrp="1"/>
          </p:cNvSpPr>
          <p:nvPr>
            <p:ph type="sldNum" sz="quarter" idx="12"/>
          </p:nvPr>
        </p:nvSpPr>
        <p:spPr/>
        <p:txBody>
          <a:bodyPr/>
          <a:lstStyle/>
          <a:p>
            <a:fld id="{629637A9-119A-49DA-BD12-AAC58B377D80}" type="slidenum">
              <a:rPr lang="en-US" smtClean="0"/>
              <a:t>27</a:t>
            </a:fld>
            <a:endParaRPr lang="en-US" dirty="0"/>
          </a:p>
        </p:txBody>
      </p:sp>
    </p:spTree>
    <p:extLst>
      <p:ext uri="{BB962C8B-B14F-4D97-AF65-F5344CB8AC3E}">
        <p14:creationId xmlns:p14="http://schemas.microsoft.com/office/powerpoint/2010/main" val="4202201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7D577C-A068-48E4-B14E-F033A469CEC5}"/>
              </a:ext>
            </a:extLst>
          </p:cNvPr>
          <p:cNvSpPr>
            <a:spLocks noGrp="1"/>
          </p:cNvSpPr>
          <p:nvPr>
            <p:ph type="title"/>
          </p:nvPr>
        </p:nvSpPr>
        <p:spPr/>
        <p:txBody>
          <a:bodyPr/>
          <a:lstStyle/>
          <a:p>
            <a:r>
              <a:rPr lang="fr-FR" dirty="0"/>
              <a:t>Instant Message Platform</a:t>
            </a:r>
          </a:p>
        </p:txBody>
      </p:sp>
      <p:sp>
        <p:nvSpPr>
          <p:cNvPr id="3" name="Espace réservé du contenu 2">
            <a:extLst>
              <a:ext uri="{FF2B5EF4-FFF2-40B4-BE49-F238E27FC236}">
                <a16:creationId xmlns:a16="http://schemas.microsoft.com/office/drawing/2014/main" id="{1CC985F5-C684-449F-8C41-6CAFD02B1063}"/>
              </a:ext>
            </a:extLst>
          </p:cNvPr>
          <p:cNvSpPr>
            <a:spLocks noGrp="1"/>
          </p:cNvSpPr>
          <p:nvPr>
            <p:ph idx="1"/>
          </p:nvPr>
        </p:nvSpPr>
        <p:spPr/>
        <p:txBody>
          <a:bodyPr>
            <a:normAutofit fontScale="77500" lnSpcReduction="20000"/>
          </a:bodyPr>
          <a:lstStyle/>
          <a:p>
            <a:pPr>
              <a:buFont typeface="Courier New" panose="02070309020205020404" pitchFamily="49" charset="0"/>
              <a:buChar char="o"/>
            </a:pPr>
            <a:r>
              <a:rPr lang="fr-FR" sz="3500" dirty="0"/>
              <a:t> Usage Grand public </a:t>
            </a:r>
          </a:p>
          <a:p>
            <a:pPr lvl="1">
              <a:buFont typeface="Arial" panose="020B0604020202020204" pitchFamily="34" charset="0"/>
              <a:buChar char="•"/>
            </a:pPr>
            <a:r>
              <a:rPr lang="fr-FR" sz="3000" dirty="0"/>
              <a:t>Facebook Messenger</a:t>
            </a:r>
          </a:p>
          <a:p>
            <a:pPr lvl="1">
              <a:buFont typeface="Arial" panose="020B0604020202020204" pitchFamily="34" charset="0"/>
              <a:buChar char="•"/>
            </a:pPr>
            <a:r>
              <a:rPr lang="fr-FR" sz="3000" dirty="0" err="1"/>
              <a:t>Telegram</a:t>
            </a:r>
            <a:endParaRPr lang="fr-FR" sz="3000" dirty="0"/>
          </a:p>
          <a:p>
            <a:pPr lvl="1">
              <a:buFont typeface="Arial" panose="020B0604020202020204" pitchFamily="34" charset="0"/>
              <a:buChar char="•"/>
            </a:pPr>
            <a:r>
              <a:rPr lang="fr-FR" sz="3000" dirty="0" err="1"/>
              <a:t>Whatsapp</a:t>
            </a:r>
            <a:endParaRPr lang="fr-FR" sz="3000" dirty="0"/>
          </a:p>
          <a:p>
            <a:pPr lvl="1">
              <a:buFont typeface="Arial" panose="020B0604020202020204" pitchFamily="34" charset="0"/>
              <a:buChar char="•"/>
            </a:pPr>
            <a:r>
              <a:rPr lang="fr-FR" sz="3000" dirty="0" err="1"/>
              <a:t>Kik</a:t>
            </a:r>
            <a:endParaRPr lang="fr-FR" sz="3000" dirty="0"/>
          </a:p>
          <a:p>
            <a:pPr lvl="1">
              <a:buFont typeface="Arial" panose="020B0604020202020204" pitchFamily="34" charset="0"/>
              <a:buChar char="•"/>
            </a:pPr>
            <a:r>
              <a:rPr lang="fr-FR" sz="3000" dirty="0"/>
              <a:t>Skype</a:t>
            </a:r>
          </a:p>
          <a:p>
            <a:pPr>
              <a:buFont typeface="Courier New" panose="02070309020205020404" pitchFamily="49" charset="0"/>
              <a:buChar char="o"/>
            </a:pPr>
            <a:r>
              <a:rPr lang="fr-FR" sz="3500" dirty="0"/>
              <a:t> Usage Professionnel</a:t>
            </a:r>
          </a:p>
          <a:p>
            <a:pPr lvl="1">
              <a:buFont typeface="Arial" panose="020B0604020202020204" pitchFamily="34" charset="0"/>
              <a:buChar char="•"/>
            </a:pPr>
            <a:r>
              <a:rPr lang="fr-FR" sz="3000" dirty="0"/>
              <a:t>Slack</a:t>
            </a:r>
          </a:p>
          <a:p>
            <a:pPr lvl="1">
              <a:buFont typeface="Arial" panose="020B0604020202020204" pitchFamily="34" charset="0"/>
              <a:buChar char="•"/>
            </a:pPr>
            <a:r>
              <a:rPr lang="fr-FR" sz="3000" dirty="0"/>
              <a:t>Skype</a:t>
            </a:r>
          </a:p>
          <a:p>
            <a:pPr lvl="1">
              <a:buFont typeface="Arial" panose="020B0604020202020204" pitchFamily="34" charset="0"/>
              <a:buChar char="•"/>
            </a:pPr>
            <a:r>
              <a:rPr lang="fr-FR" sz="3000" dirty="0"/>
              <a:t>Teams</a:t>
            </a:r>
          </a:p>
          <a:p>
            <a:pPr lvl="1">
              <a:buFont typeface="Arial" panose="020B0604020202020204" pitchFamily="34" charset="0"/>
              <a:buChar char="•"/>
            </a:pPr>
            <a:r>
              <a:rPr lang="fr-FR" sz="3000" dirty="0"/>
              <a:t>Hang-out</a:t>
            </a:r>
          </a:p>
          <a:p>
            <a:endParaRPr lang="fr-FR" dirty="0"/>
          </a:p>
        </p:txBody>
      </p:sp>
      <p:sp>
        <p:nvSpPr>
          <p:cNvPr id="4" name="Espace réservé de la date 3">
            <a:extLst>
              <a:ext uri="{FF2B5EF4-FFF2-40B4-BE49-F238E27FC236}">
                <a16:creationId xmlns:a16="http://schemas.microsoft.com/office/drawing/2014/main" id="{42669E5D-6988-4563-AEB1-DDB92FAA3E50}"/>
              </a:ext>
            </a:extLst>
          </p:cNvPr>
          <p:cNvSpPr>
            <a:spLocks noGrp="1"/>
          </p:cNvSpPr>
          <p:nvPr>
            <p:ph type="dt" sz="half" idx="10"/>
          </p:nvPr>
        </p:nvSpPr>
        <p:spPr/>
        <p:txBody>
          <a:bodyPr/>
          <a:lstStyle/>
          <a:p>
            <a:fld id="{EAE601B6-8068-4725-8D45-0B9C1957BD95}" type="datetime1">
              <a:rPr lang="en-US" smtClean="0"/>
              <a:t>11/21/2019</a:t>
            </a:fld>
            <a:endParaRPr lang="en-US" dirty="0"/>
          </a:p>
        </p:txBody>
      </p:sp>
      <p:sp>
        <p:nvSpPr>
          <p:cNvPr id="5" name="Espace réservé du pied de page 4">
            <a:extLst>
              <a:ext uri="{FF2B5EF4-FFF2-40B4-BE49-F238E27FC236}">
                <a16:creationId xmlns:a16="http://schemas.microsoft.com/office/drawing/2014/main" id="{15CBBAFD-A9B4-4384-8B14-52E3BAF7B463}"/>
              </a:ext>
            </a:extLst>
          </p:cNvPr>
          <p:cNvSpPr>
            <a:spLocks noGrp="1"/>
          </p:cNvSpPr>
          <p:nvPr>
            <p:ph type="ftr" sz="quarter" idx="11"/>
          </p:nvPr>
        </p:nvSpPr>
        <p:spPr/>
        <p:txBody>
          <a:bodyPr/>
          <a:lstStyle/>
          <a:p>
            <a:r>
              <a:rPr lang="en-US"/>
              <a:t>Hugues Van-Eylen</a:t>
            </a:r>
            <a:endParaRPr lang="en-US" dirty="0"/>
          </a:p>
        </p:txBody>
      </p:sp>
      <p:sp>
        <p:nvSpPr>
          <p:cNvPr id="6" name="Espace réservé du numéro de diapositive 5">
            <a:extLst>
              <a:ext uri="{FF2B5EF4-FFF2-40B4-BE49-F238E27FC236}">
                <a16:creationId xmlns:a16="http://schemas.microsoft.com/office/drawing/2014/main" id="{5552D528-50CB-4249-8D61-878C0F00F202}"/>
              </a:ext>
            </a:extLst>
          </p:cNvPr>
          <p:cNvSpPr>
            <a:spLocks noGrp="1"/>
          </p:cNvSpPr>
          <p:nvPr>
            <p:ph type="sldNum" sz="quarter" idx="12"/>
          </p:nvPr>
        </p:nvSpPr>
        <p:spPr/>
        <p:txBody>
          <a:bodyPr/>
          <a:lstStyle/>
          <a:p>
            <a:fld id="{629637A9-119A-49DA-BD12-AAC58B377D80}" type="slidenum">
              <a:rPr lang="en-US" smtClean="0"/>
              <a:t>28</a:t>
            </a:fld>
            <a:endParaRPr lang="en-US" dirty="0"/>
          </a:p>
        </p:txBody>
      </p:sp>
    </p:spTree>
    <p:extLst>
      <p:ext uri="{BB962C8B-B14F-4D97-AF65-F5344CB8AC3E}">
        <p14:creationId xmlns:p14="http://schemas.microsoft.com/office/powerpoint/2010/main" val="344646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93E02E-8EE2-4AEF-BA37-6EF64E9200F1}"/>
              </a:ext>
            </a:extLst>
          </p:cNvPr>
          <p:cNvSpPr>
            <a:spLocks noGrp="1"/>
          </p:cNvSpPr>
          <p:nvPr>
            <p:ph type="title"/>
          </p:nvPr>
        </p:nvSpPr>
        <p:spPr/>
        <p:txBody>
          <a:bodyPr/>
          <a:lstStyle/>
          <a:p>
            <a:r>
              <a:rPr lang="fr-FR" dirty="0" err="1"/>
              <a:t>Chatbot</a:t>
            </a:r>
            <a:r>
              <a:rPr lang="fr-FR" dirty="0"/>
              <a:t> platform</a:t>
            </a:r>
          </a:p>
        </p:txBody>
      </p:sp>
      <p:sp>
        <p:nvSpPr>
          <p:cNvPr id="3" name="Espace réservé du contenu 2">
            <a:extLst>
              <a:ext uri="{FF2B5EF4-FFF2-40B4-BE49-F238E27FC236}">
                <a16:creationId xmlns:a16="http://schemas.microsoft.com/office/drawing/2014/main" id="{A4AB0E78-DAB4-4F99-8B21-8DEC694497F2}"/>
              </a:ext>
            </a:extLst>
          </p:cNvPr>
          <p:cNvSpPr>
            <a:spLocks noGrp="1"/>
          </p:cNvSpPr>
          <p:nvPr>
            <p:ph idx="1"/>
          </p:nvPr>
        </p:nvSpPr>
        <p:spPr/>
        <p:txBody>
          <a:bodyPr>
            <a:normAutofit/>
          </a:bodyPr>
          <a:lstStyle/>
          <a:p>
            <a:pPr>
              <a:buFont typeface="Courier New" panose="02070309020205020404" pitchFamily="49" charset="0"/>
              <a:buChar char="o"/>
            </a:pPr>
            <a:r>
              <a:rPr lang="fr-FR" sz="3200" dirty="0"/>
              <a:t> Sans code – Outil de programmation visuel</a:t>
            </a:r>
          </a:p>
          <a:p>
            <a:pPr lvl="1">
              <a:buFont typeface="Arial" panose="020B0604020202020204" pitchFamily="34" charset="0"/>
              <a:buChar char="•"/>
            </a:pPr>
            <a:r>
              <a:rPr lang="fr-FR" sz="2800" dirty="0" err="1"/>
              <a:t>Chatfuel</a:t>
            </a:r>
            <a:r>
              <a:rPr lang="fr-FR" sz="2800" dirty="0"/>
              <a:t> FB principalement</a:t>
            </a:r>
          </a:p>
          <a:p>
            <a:pPr lvl="1">
              <a:buFont typeface="Arial" panose="020B0604020202020204" pitchFamily="34" charset="0"/>
              <a:buChar char="•"/>
            </a:pPr>
            <a:r>
              <a:rPr lang="fr-FR" sz="2800" dirty="0" err="1"/>
              <a:t>Botsify</a:t>
            </a:r>
            <a:r>
              <a:rPr lang="fr-FR" sz="2800" dirty="0"/>
              <a:t> FB mais aussi Web site</a:t>
            </a:r>
          </a:p>
          <a:p>
            <a:pPr lvl="1">
              <a:buFont typeface="Arial" panose="020B0604020202020204" pitchFamily="34" charset="0"/>
              <a:buChar char="•"/>
            </a:pPr>
            <a:r>
              <a:rPr lang="fr-FR" sz="2800" dirty="0"/>
              <a:t>Flow XO FB, Slack, </a:t>
            </a:r>
            <a:r>
              <a:rPr lang="fr-FR" sz="2800" dirty="0" err="1"/>
              <a:t>Telegram</a:t>
            </a:r>
            <a:r>
              <a:rPr lang="fr-FR" sz="2800" dirty="0"/>
              <a:t>, la plupart des messageries</a:t>
            </a:r>
          </a:p>
          <a:p>
            <a:pPr>
              <a:buFont typeface="Courier New" panose="02070309020205020404" pitchFamily="49" charset="0"/>
              <a:buChar char="o"/>
            </a:pPr>
            <a:r>
              <a:rPr lang="fr-FR" sz="3200" dirty="0"/>
              <a:t> Avec code</a:t>
            </a:r>
          </a:p>
          <a:p>
            <a:pPr lvl="1">
              <a:buFont typeface="Arial" panose="020B0604020202020204" pitchFamily="34" charset="0"/>
              <a:buChar char="•"/>
            </a:pPr>
            <a:r>
              <a:rPr lang="fr-FR" sz="2800" dirty="0"/>
              <a:t>IBM Watson</a:t>
            </a:r>
          </a:p>
          <a:p>
            <a:pPr lvl="1">
              <a:buFont typeface="Arial" panose="020B0604020202020204" pitchFamily="34" charset="0"/>
              <a:buChar char="•"/>
            </a:pPr>
            <a:r>
              <a:rPr lang="fr-FR" sz="2800" dirty="0"/>
              <a:t>Microsoft bot </a:t>
            </a:r>
            <a:r>
              <a:rPr lang="fr-FR" sz="2800" dirty="0" err="1"/>
              <a:t>framework</a:t>
            </a:r>
            <a:r>
              <a:rPr lang="fr-FR" sz="2800" dirty="0"/>
              <a:t> FB, Teams, Skype, Slack, etc.</a:t>
            </a:r>
          </a:p>
          <a:p>
            <a:pPr lvl="1">
              <a:buFont typeface="Arial" panose="020B0604020202020204" pitchFamily="34" charset="0"/>
              <a:buChar char="•"/>
            </a:pPr>
            <a:r>
              <a:rPr lang="fr-FR" sz="2800" dirty="0" err="1"/>
              <a:t>Botkit</a:t>
            </a:r>
            <a:r>
              <a:rPr lang="fr-FR" sz="2800" dirty="0"/>
              <a:t> (outil d’intégration) FB, Slack, Skype, </a:t>
            </a:r>
            <a:r>
              <a:rPr lang="fr-FR" sz="2800" dirty="0" err="1"/>
              <a:t>DialogFlow</a:t>
            </a:r>
            <a:r>
              <a:rPr lang="fr-FR" sz="2800" dirty="0"/>
              <a:t>, etc.</a:t>
            </a:r>
          </a:p>
          <a:p>
            <a:endParaRPr lang="fr-FR" dirty="0"/>
          </a:p>
        </p:txBody>
      </p:sp>
      <p:sp>
        <p:nvSpPr>
          <p:cNvPr id="4" name="Espace réservé de la date 3">
            <a:extLst>
              <a:ext uri="{FF2B5EF4-FFF2-40B4-BE49-F238E27FC236}">
                <a16:creationId xmlns:a16="http://schemas.microsoft.com/office/drawing/2014/main" id="{170C63AD-8847-4304-B9CC-C9E6F536BADA}"/>
              </a:ext>
            </a:extLst>
          </p:cNvPr>
          <p:cNvSpPr>
            <a:spLocks noGrp="1"/>
          </p:cNvSpPr>
          <p:nvPr>
            <p:ph type="dt" sz="half" idx="10"/>
          </p:nvPr>
        </p:nvSpPr>
        <p:spPr/>
        <p:txBody>
          <a:bodyPr/>
          <a:lstStyle/>
          <a:p>
            <a:fld id="{EAE601B6-8068-4725-8D45-0B9C1957BD95}" type="datetime1">
              <a:rPr lang="en-US" smtClean="0"/>
              <a:t>11/21/2019</a:t>
            </a:fld>
            <a:endParaRPr lang="en-US" dirty="0"/>
          </a:p>
        </p:txBody>
      </p:sp>
      <p:sp>
        <p:nvSpPr>
          <p:cNvPr id="5" name="Espace réservé du pied de page 4">
            <a:extLst>
              <a:ext uri="{FF2B5EF4-FFF2-40B4-BE49-F238E27FC236}">
                <a16:creationId xmlns:a16="http://schemas.microsoft.com/office/drawing/2014/main" id="{F80CABD7-0EA5-422C-A58B-E8A6DDD73201}"/>
              </a:ext>
            </a:extLst>
          </p:cNvPr>
          <p:cNvSpPr>
            <a:spLocks noGrp="1"/>
          </p:cNvSpPr>
          <p:nvPr>
            <p:ph type="ftr" sz="quarter" idx="11"/>
          </p:nvPr>
        </p:nvSpPr>
        <p:spPr/>
        <p:txBody>
          <a:bodyPr/>
          <a:lstStyle/>
          <a:p>
            <a:r>
              <a:rPr lang="en-US"/>
              <a:t>Hugues Van-Eylen</a:t>
            </a:r>
            <a:endParaRPr lang="en-US" dirty="0"/>
          </a:p>
        </p:txBody>
      </p:sp>
      <p:sp>
        <p:nvSpPr>
          <p:cNvPr id="6" name="Espace réservé du numéro de diapositive 5">
            <a:extLst>
              <a:ext uri="{FF2B5EF4-FFF2-40B4-BE49-F238E27FC236}">
                <a16:creationId xmlns:a16="http://schemas.microsoft.com/office/drawing/2014/main" id="{4A660459-165A-445E-BE7F-721944D2EEA6}"/>
              </a:ext>
            </a:extLst>
          </p:cNvPr>
          <p:cNvSpPr>
            <a:spLocks noGrp="1"/>
          </p:cNvSpPr>
          <p:nvPr>
            <p:ph type="sldNum" sz="quarter" idx="12"/>
          </p:nvPr>
        </p:nvSpPr>
        <p:spPr/>
        <p:txBody>
          <a:bodyPr/>
          <a:lstStyle/>
          <a:p>
            <a:fld id="{629637A9-119A-49DA-BD12-AAC58B377D80}" type="slidenum">
              <a:rPr lang="en-US" smtClean="0"/>
              <a:t>29</a:t>
            </a:fld>
            <a:endParaRPr lang="en-US" dirty="0"/>
          </a:p>
        </p:txBody>
      </p:sp>
    </p:spTree>
    <p:extLst>
      <p:ext uri="{BB962C8B-B14F-4D97-AF65-F5344CB8AC3E}">
        <p14:creationId xmlns:p14="http://schemas.microsoft.com/office/powerpoint/2010/main" val="3989990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0FCEFF-8956-4229-AAEC-DF3DCA7320CD}"/>
              </a:ext>
            </a:extLst>
          </p:cNvPr>
          <p:cNvSpPr>
            <a:spLocks noGrp="1"/>
          </p:cNvSpPr>
          <p:nvPr>
            <p:ph type="title"/>
          </p:nvPr>
        </p:nvSpPr>
        <p:spPr/>
        <p:txBody>
          <a:bodyPr/>
          <a:lstStyle/>
          <a:p>
            <a:r>
              <a:rPr lang="fr-FR" dirty="0"/>
              <a:t>Introduction</a:t>
            </a:r>
          </a:p>
        </p:txBody>
      </p:sp>
      <p:sp>
        <p:nvSpPr>
          <p:cNvPr id="3" name="Espace réservé pour une image  2">
            <a:extLst>
              <a:ext uri="{FF2B5EF4-FFF2-40B4-BE49-F238E27FC236}">
                <a16:creationId xmlns:a16="http://schemas.microsoft.com/office/drawing/2014/main" id="{A05E6B06-9864-45A8-A66D-DAB9103701F9}"/>
              </a:ext>
            </a:extLst>
          </p:cNvPr>
          <p:cNvSpPr>
            <a:spLocks noGrp="1"/>
          </p:cNvSpPr>
          <p:nvPr>
            <p:ph type="pic" idx="1"/>
          </p:nvPr>
        </p:nvSpPr>
        <p:spPr/>
      </p:sp>
      <p:sp>
        <p:nvSpPr>
          <p:cNvPr id="4" name="Espace réservé du texte 3">
            <a:extLst>
              <a:ext uri="{FF2B5EF4-FFF2-40B4-BE49-F238E27FC236}">
                <a16:creationId xmlns:a16="http://schemas.microsoft.com/office/drawing/2014/main" id="{1F915944-6D86-41D7-8F86-BF042BC67FB5}"/>
              </a:ext>
            </a:extLst>
          </p:cNvPr>
          <p:cNvSpPr>
            <a:spLocks noGrp="1"/>
          </p:cNvSpPr>
          <p:nvPr>
            <p:ph type="body" sz="half" idx="2"/>
          </p:nvPr>
        </p:nvSpPr>
        <p:spPr/>
        <p:txBody>
          <a:bodyPr/>
          <a:lstStyle/>
          <a:p>
            <a:endParaRPr lang="fr-FR"/>
          </a:p>
        </p:txBody>
      </p:sp>
      <p:sp>
        <p:nvSpPr>
          <p:cNvPr id="5" name="Espace réservé de la date 4">
            <a:extLst>
              <a:ext uri="{FF2B5EF4-FFF2-40B4-BE49-F238E27FC236}">
                <a16:creationId xmlns:a16="http://schemas.microsoft.com/office/drawing/2014/main" id="{E38F279F-8306-4F40-8F87-9A0FD5ED6DDC}"/>
              </a:ext>
            </a:extLst>
          </p:cNvPr>
          <p:cNvSpPr>
            <a:spLocks noGrp="1"/>
          </p:cNvSpPr>
          <p:nvPr>
            <p:ph type="dt" sz="half" idx="10"/>
          </p:nvPr>
        </p:nvSpPr>
        <p:spPr/>
        <p:txBody>
          <a:bodyPr/>
          <a:lstStyle/>
          <a:p>
            <a:fld id="{9DA5ACAD-0F41-4778-A2AF-45CE7EAB9B39}" type="datetime1">
              <a:rPr lang="en-US" smtClean="0"/>
              <a:t>11/21/2019</a:t>
            </a:fld>
            <a:endParaRPr lang="en-US" dirty="0"/>
          </a:p>
        </p:txBody>
      </p:sp>
      <p:sp>
        <p:nvSpPr>
          <p:cNvPr id="6" name="Espace réservé du pied de page 5">
            <a:extLst>
              <a:ext uri="{FF2B5EF4-FFF2-40B4-BE49-F238E27FC236}">
                <a16:creationId xmlns:a16="http://schemas.microsoft.com/office/drawing/2014/main" id="{F91246B2-BAB5-4283-8112-B81CC509531B}"/>
              </a:ext>
            </a:extLst>
          </p:cNvPr>
          <p:cNvSpPr>
            <a:spLocks noGrp="1"/>
          </p:cNvSpPr>
          <p:nvPr>
            <p:ph type="ftr" sz="quarter" idx="11"/>
          </p:nvPr>
        </p:nvSpPr>
        <p:spPr/>
        <p:txBody>
          <a:bodyPr/>
          <a:lstStyle/>
          <a:p>
            <a:r>
              <a:rPr lang="en-US"/>
              <a:t>Hugues Van-Eylen</a:t>
            </a:r>
            <a:endParaRPr lang="en-US" dirty="0"/>
          </a:p>
        </p:txBody>
      </p:sp>
      <p:sp>
        <p:nvSpPr>
          <p:cNvPr id="7" name="Espace réservé du numéro de diapositive 6">
            <a:extLst>
              <a:ext uri="{FF2B5EF4-FFF2-40B4-BE49-F238E27FC236}">
                <a16:creationId xmlns:a16="http://schemas.microsoft.com/office/drawing/2014/main" id="{B99893FA-2495-4977-BA4E-5DDC1D743B22}"/>
              </a:ext>
            </a:extLst>
          </p:cNvPr>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2394633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1C7A79-9DFB-4980-96AC-FD817A179CD1}"/>
              </a:ext>
            </a:extLst>
          </p:cNvPr>
          <p:cNvSpPr>
            <a:spLocks noGrp="1"/>
          </p:cNvSpPr>
          <p:nvPr>
            <p:ph type="title"/>
          </p:nvPr>
        </p:nvSpPr>
        <p:spPr/>
        <p:txBody>
          <a:bodyPr/>
          <a:lstStyle/>
          <a:p>
            <a:r>
              <a:rPr lang="fr-FR" dirty="0"/>
              <a:t>Architecture et technologies des TD</a:t>
            </a:r>
          </a:p>
        </p:txBody>
      </p:sp>
      <p:sp>
        <p:nvSpPr>
          <p:cNvPr id="3" name="Espace réservé pour une image  2">
            <a:extLst>
              <a:ext uri="{FF2B5EF4-FFF2-40B4-BE49-F238E27FC236}">
                <a16:creationId xmlns:a16="http://schemas.microsoft.com/office/drawing/2014/main" id="{8C9EE3F7-F741-4F5D-99D1-877496ACDDA8}"/>
              </a:ext>
            </a:extLst>
          </p:cNvPr>
          <p:cNvSpPr>
            <a:spLocks noGrp="1"/>
          </p:cNvSpPr>
          <p:nvPr>
            <p:ph type="pic" idx="1"/>
          </p:nvPr>
        </p:nvSpPr>
        <p:spPr/>
      </p:sp>
      <p:sp>
        <p:nvSpPr>
          <p:cNvPr id="4" name="Espace réservé du texte 3">
            <a:extLst>
              <a:ext uri="{FF2B5EF4-FFF2-40B4-BE49-F238E27FC236}">
                <a16:creationId xmlns:a16="http://schemas.microsoft.com/office/drawing/2014/main" id="{5E841AD3-A872-4CB4-BF5D-10A29B075890}"/>
              </a:ext>
            </a:extLst>
          </p:cNvPr>
          <p:cNvSpPr>
            <a:spLocks noGrp="1"/>
          </p:cNvSpPr>
          <p:nvPr>
            <p:ph type="body" sz="half" idx="2"/>
          </p:nvPr>
        </p:nvSpPr>
        <p:spPr/>
        <p:txBody>
          <a:bodyPr/>
          <a:lstStyle/>
          <a:p>
            <a:endParaRPr lang="fr-FR"/>
          </a:p>
        </p:txBody>
      </p:sp>
      <p:sp>
        <p:nvSpPr>
          <p:cNvPr id="5" name="Espace réservé de la date 4">
            <a:extLst>
              <a:ext uri="{FF2B5EF4-FFF2-40B4-BE49-F238E27FC236}">
                <a16:creationId xmlns:a16="http://schemas.microsoft.com/office/drawing/2014/main" id="{1A4BE821-49E3-4915-9870-519A1C1C047A}"/>
              </a:ext>
            </a:extLst>
          </p:cNvPr>
          <p:cNvSpPr>
            <a:spLocks noGrp="1"/>
          </p:cNvSpPr>
          <p:nvPr>
            <p:ph type="dt" sz="half" idx="10"/>
          </p:nvPr>
        </p:nvSpPr>
        <p:spPr/>
        <p:txBody>
          <a:bodyPr/>
          <a:lstStyle/>
          <a:p>
            <a:fld id="{9DA5ACAD-0F41-4778-A2AF-45CE7EAB9B39}" type="datetime1">
              <a:rPr lang="en-US" smtClean="0"/>
              <a:t>11/21/2019</a:t>
            </a:fld>
            <a:endParaRPr lang="en-US" dirty="0"/>
          </a:p>
        </p:txBody>
      </p:sp>
      <p:sp>
        <p:nvSpPr>
          <p:cNvPr id="6" name="Espace réservé du pied de page 5">
            <a:extLst>
              <a:ext uri="{FF2B5EF4-FFF2-40B4-BE49-F238E27FC236}">
                <a16:creationId xmlns:a16="http://schemas.microsoft.com/office/drawing/2014/main" id="{3266565B-3CD5-49A1-AFA9-A0D10A64430B}"/>
              </a:ext>
            </a:extLst>
          </p:cNvPr>
          <p:cNvSpPr>
            <a:spLocks noGrp="1"/>
          </p:cNvSpPr>
          <p:nvPr>
            <p:ph type="ftr" sz="quarter" idx="11"/>
          </p:nvPr>
        </p:nvSpPr>
        <p:spPr/>
        <p:txBody>
          <a:bodyPr/>
          <a:lstStyle/>
          <a:p>
            <a:r>
              <a:rPr lang="en-US"/>
              <a:t>Hugues Van-Eylen</a:t>
            </a:r>
            <a:endParaRPr lang="en-US" dirty="0"/>
          </a:p>
        </p:txBody>
      </p:sp>
      <p:sp>
        <p:nvSpPr>
          <p:cNvPr id="7" name="Espace réservé du numéro de diapositive 6">
            <a:extLst>
              <a:ext uri="{FF2B5EF4-FFF2-40B4-BE49-F238E27FC236}">
                <a16:creationId xmlns:a16="http://schemas.microsoft.com/office/drawing/2014/main" id="{82CC77B0-B2A7-4196-BFC3-405141DE5F05}"/>
              </a:ext>
            </a:extLst>
          </p:cNvPr>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3150405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 30">
            <a:extLst>
              <a:ext uri="{FF2B5EF4-FFF2-40B4-BE49-F238E27FC236}">
                <a16:creationId xmlns:a16="http://schemas.microsoft.com/office/drawing/2014/main" id="{A14CB9B5-B694-494B-B225-846DAEF119E8}"/>
              </a:ext>
            </a:extLst>
          </p:cNvPr>
          <p:cNvPicPr>
            <a:picLocks noChangeAspect="1"/>
          </p:cNvPicPr>
          <p:nvPr/>
        </p:nvPicPr>
        <p:blipFill>
          <a:blip r:embed="rId2"/>
          <a:stretch>
            <a:fillRect/>
          </a:stretch>
        </p:blipFill>
        <p:spPr>
          <a:xfrm>
            <a:off x="5691249" y="2685234"/>
            <a:ext cx="917904" cy="917904"/>
          </a:xfrm>
          <a:prstGeom prst="rect">
            <a:avLst/>
          </a:prstGeom>
        </p:spPr>
      </p:pic>
      <p:sp>
        <p:nvSpPr>
          <p:cNvPr id="2" name="Titre 1">
            <a:extLst>
              <a:ext uri="{FF2B5EF4-FFF2-40B4-BE49-F238E27FC236}">
                <a16:creationId xmlns:a16="http://schemas.microsoft.com/office/drawing/2014/main" id="{24371792-D051-4568-87BF-18D50E7EAF37}"/>
              </a:ext>
            </a:extLst>
          </p:cNvPr>
          <p:cNvSpPr>
            <a:spLocks noGrp="1"/>
          </p:cNvSpPr>
          <p:nvPr>
            <p:ph type="title"/>
          </p:nvPr>
        </p:nvSpPr>
        <p:spPr/>
        <p:txBody>
          <a:bodyPr/>
          <a:lstStyle/>
          <a:p>
            <a:r>
              <a:rPr lang="fr-FR" dirty="0"/>
              <a:t>Vue d’ensemble</a:t>
            </a:r>
          </a:p>
        </p:txBody>
      </p:sp>
      <p:sp>
        <p:nvSpPr>
          <p:cNvPr id="3" name="Espace réservé de la date 2">
            <a:extLst>
              <a:ext uri="{FF2B5EF4-FFF2-40B4-BE49-F238E27FC236}">
                <a16:creationId xmlns:a16="http://schemas.microsoft.com/office/drawing/2014/main" id="{E10ED141-5B00-4C0B-ACD0-D62A4231D7D6}"/>
              </a:ext>
            </a:extLst>
          </p:cNvPr>
          <p:cNvSpPr>
            <a:spLocks noGrp="1"/>
          </p:cNvSpPr>
          <p:nvPr>
            <p:ph type="dt" sz="half" idx="10"/>
          </p:nvPr>
        </p:nvSpPr>
        <p:spPr/>
        <p:txBody>
          <a:bodyPr/>
          <a:lstStyle/>
          <a:p>
            <a:fld id="{6C0D2CF0-5615-4BCC-9252-CF870D63713E}" type="datetime1">
              <a:rPr lang="en-US" smtClean="0"/>
              <a:t>11/21/2019</a:t>
            </a:fld>
            <a:endParaRPr lang="en-US" dirty="0"/>
          </a:p>
        </p:txBody>
      </p:sp>
      <p:sp>
        <p:nvSpPr>
          <p:cNvPr id="4" name="Espace réservé du pied de page 3">
            <a:extLst>
              <a:ext uri="{FF2B5EF4-FFF2-40B4-BE49-F238E27FC236}">
                <a16:creationId xmlns:a16="http://schemas.microsoft.com/office/drawing/2014/main" id="{F8E300EC-EA2D-412E-81C2-C960C3EF951E}"/>
              </a:ext>
            </a:extLst>
          </p:cNvPr>
          <p:cNvSpPr>
            <a:spLocks noGrp="1"/>
          </p:cNvSpPr>
          <p:nvPr>
            <p:ph type="ftr" sz="quarter" idx="11"/>
          </p:nvPr>
        </p:nvSpPr>
        <p:spPr/>
        <p:txBody>
          <a:bodyPr/>
          <a:lstStyle/>
          <a:p>
            <a:r>
              <a:rPr lang="en-US"/>
              <a:t>Hugues Van-Eylen</a:t>
            </a:r>
            <a:endParaRPr lang="en-US" dirty="0"/>
          </a:p>
        </p:txBody>
      </p:sp>
      <p:sp>
        <p:nvSpPr>
          <p:cNvPr id="5" name="Espace réservé du numéro de diapositive 4">
            <a:extLst>
              <a:ext uri="{FF2B5EF4-FFF2-40B4-BE49-F238E27FC236}">
                <a16:creationId xmlns:a16="http://schemas.microsoft.com/office/drawing/2014/main" id="{0A1B3991-3C2A-48F8-843E-18088E39031E}"/>
              </a:ext>
            </a:extLst>
          </p:cNvPr>
          <p:cNvSpPr>
            <a:spLocks noGrp="1"/>
          </p:cNvSpPr>
          <p:nvPr>
            <p:ph type="sldNum" sz="quarter" idx="12"/>
          </p:nvPr>
        </p:nvSpPr>
        <p:spPr/>
        <p:txBody>
          <a:bodyPr/>
          <a:lstStyle/>
          <a:p>
            <a:fld id="{4FAB73BC-B049-4115-A692-8D63A059BFB8}" type="slidenum">
              <a:rPr lang="en-US" smtClean="0"/>
              <a:t>31</a:t>
            </a:fld>
            <a:endParaRPr lang="en-US" dirty="0"/>
          </a:p>
        </p:txBody>
      </p:sp>
      <p:pic>
        <p:nvPicPr>
          <p:cNvPr id="6" name="Image 5">
            <a:extLst>
              <a:ext uri="{FF2B5EF4-FFF2-40B4-BE49-F238E27FC236}">
                <a16:creationId xmlns:a16="http://schemas.microsoft.com/office/drawing/2014/main" id="{7D4EE30D-EAF1-4D23-901E-9428905A6E01}"/>
              </a:ext>
            </a:extLst>
          </p:cNvPr>
          <p:cNvPicPr>
            <a:picLocks noChangeAspect="1"/>
          </p:cNvPicPr>
          <p:nvPr/>
        </p:nvPicPr>
        <p:blipFill>
          <a:blip r:embed="rId3">
            <a:duotone>
              <a:schemeClr val="accent1">
                <a:shade val="45000"/>
                <a:satMod val="135000"/>
              </a:schemeClr>
              <a:prstClr val="white"/>
            </a:duotone>
          </a:blip>
          <a:stretch>
            <a:fillRect/>
          </a:stretch>
        </p:blipFill>
        <p:spPr>
          <a:xfrm flipH="1">
            <a:off x="411517" y="3164979"/>
            <a:ext cx="534612" cy="534612"/>
          </a:xfrm>
          <a:prstGeom prst="rect">
            <a:avLst/>
          </a:prstGeom>
        </p:spPr>
      </p:pic>
      <p:pic>
        <p:nvPicPr>
          <p:cNvPr id="7" name="Image 6">
            <a:extLst>
              <a:ext uri="{FF2B5EF4-FFF2-40B4-BE49-F238E27FC236}">
                <a16:creationId xmlns:a16="http://schemas.microsoft.com/office/drawing/2014/main" id="{11CC6616-A4EF-4FE5-AC63-44B40D501AF6}"/>
              </a:ext>
            </a:extLst>
          </p:cNvPr>
          <p:cNvPicPr>
            <a:picLocks noChangeAspect="1"/>
          </p:cNvPicPr>
          <p:nvPr/>
        </p:nvPicPr>
        <p:blipFill>
          <a:blip r:embed="rId4"/>
          <a:stretch>
            <a:fillRect/>
          </a:stretch>
        </p:blipFill>
        <p:spPr>
          <a:xfrm>
            <a:off x="946129" y="2219400"/>
            <a:ext cx="1851224" cy="555368"/>
          </a:xfrm>
          <a:prstGeom prst="rect">
            <a:avLst/>
          </a:prstGeom>
        </p:spPr>
      </p:pic>
      <p:grpSp>
        <p:nvGrpSpPr>
          <p:cNvPr id="8" name="Groupe 7">
            <a:extLst>
              <a:ext uri="{FF2B5EF4-FFF2-40B4-BE49-F238E27FC236}">
                <a16:creationId xmlns:a16="http://schemas.microsoft.com/office/drawing/2014/main" id="{672A54F7-A3EC-4371-AB76-F960024E9E88}"/>
              </a:ext>
            </a:extLst>
          </p:cNvPr>
          <p:cNvGrpSpPr/>
          <p:nvPr/>
        </p:nvGrpSpPr>
        <p:grpSpPr>
          <a:xfrm>
            <a:off x="1741216" y="3081765"/>
            <a:ext cx="719328" cy="701040"/>
            <a:chOff x="5620512" y="3493008"/>
            <a:chExt cx="719328" cy="701040"/>
          </a:xfrm>
        </p:grpSpPr>
        <p:sp>
          <p:nvSpPr>
            <p:cNvPr id="9" name="Rectangle : coins arrondis 8">
              <a:extLst>
                <a:ext uri="{FF2B5EF4-FFF2-40B4-BE49-F238E27FC236}">
                  <a16:creationId xmlns:a16="http://schemas.microsoft.com/office/drawing/2014/main" id="{28F6B741-4306-4560-BBDC-E7AA50367690}"/>
                </a:ext>
              </a:extLst>
            </p:cNvPr>
            <p:cNvSpPr/>
            <p:nvPr/>
          </p:nvSpPr>
          <p:spPr>
            <a:xfrm>
              <a:off x="5620512" y="3493008"/>
              <a:ext cx="719328" cy="70104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10" name="Bulle narrative : ronde 9">
              <a:extLst>
                <a:ext uri="{FF2B5EF4-FFF2-40B4-BE49-F238E27FC236}">
                  <a16:creationId xmlns:a16="http://schemas.microsoft.com/office/drawing/2014/main" id="{D2EE393B-A769-4B6B-9A83-E729B5B5976A}"/>
                </a:ext>
              </a:extLst>
            </p:cNvPr>
            <p:cNvSpPr/>
            <p:nvPr/>
          </p:nvSpPr>
          <p:spPr>
            <a:xfrm>
              <a:off x="5894070" y="3659505"/>
              <a:ext cx="302895" cy="85725"/>
            </a:xfrm>
            <a:prstGeom prst="wedgeEllipseCallout">
              <a:avLst>
                <a:gd name="adj1" fmla="val -29009"/>
                <a:gd name="adj2" fmla="val 936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Bulle narrative : ronde 10">
              <a:extLst>
                <a:ext uri="{FF2B5EF4-FFF2-40B4-BE49-F238E27FC236}">
                  <a16:creationId xmlns:a16="http://schemas.microsoft.com/office/drawing/2014/main" id="{811A15CE-3C8A-4A52-BF2C-75766A863B95}"/>
                </a:ext>
              </a:extLst>
            </p:cNvPr>
            <p:cNvSpPr/>
            <p:nvPr/>
          </p:nvSpPr>
          <p:spPr>
            <a:xfrm flipH="1">
              <a:off x="5682615" y="3794613"/>
              <a:ext cx="302895" cy="85725"/>
            </a:xfrm>
            <a:prstGeom prst="wedgeEllipseCallout">
              <a:avLst>
                <a:gd name="adj1" fmla="val -29009"/>
                <a:gd name="adj2" fmla="val 93612"/>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fr-FR"/>
            </a:p>
          </p:txBody>
        </p:sp>
        <p:sp>
          <p:nvSpPr>
            <p:cNvPr id="12" name="Bulle narrative : ronde 11">
              <a:extLst>
                <a:ext uri="{FF2B5EF4-FFF2-40B4-BE49-F238E27FC236}">
                  <a16:creationId xmlns:a16="http://schemas.microsoft.com/office/drawing/2014/main" id="{9D2E6C6A-7607-427D-9129-1C3DB0DC4BD6}"/>
                </a:ext>
              </a:extLst>
            </p:cNvPr>
            <p:cNvSpPr/>
            <p:nvPr/>
          </p:nvSpPr>
          <p:spPr>
            <a:xfrm>
              <a:off x="5940742" y="3929721"/>
              <a:ext cx="302895" cy="85725"/>
            </a:xfrm>
            <a:prstGeom prst="wedgeEllipseCallout">
              <a:avLst>
                <a:gd name="adj1" fmla="val -29009"/>
                <a:gd name="adj2" fmla="val 936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5" name="Graphique 14">
            <a:extLst>
              <a:ext uri="{FF2B5EF4-FFF2-40B4-BE49-F238E27FC236}">
                <a16:creationId xmlns:a16="http://schemas.microsoft.com/office/drawing/2014/main" id="{28505B63-78AF-4874-B789-39731CE39A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1849" y="2145210"/>
            <a:ext cx="2589788" cy="673766"/>
          </a:xfrm>
          <a:prstGeom prst="rect">
            <a:avLst/>
          </a:prstGeom>
        </p:spPr>
      </p:pic>
      <p:pic>
        <p:nvPicPr>
          <p:cNvPr id="16" name="Image 15">
            <a:extLst>
              <a:ext uri="{FF2B5EF4-FFF2-40B4-BE49-F238E27FC236}">
                <a16:creationId xmlns:a16="http://schemas.microsoft.com/office/drawing/2014/main" id="{7AF3A2F2-1F9C-4274-B7E6-738FD3712FD6}"/>
              </a:ext>
            </a:extLst>
          </p:cNvPr>
          <p:cNvPicPr>
            <a:picLocks noChangeAspect="1"/>
          </p:cNvPicPr>
          <p:nvPr/>
        </p:nvPicPr>
        <p:blipFill>
          <a:blip r:embed="rId7">
            <a:duotone>
              <a:schemeClr val="accent1">
                <a:shade val="45000"/>
                <a:satMod val="135000"/>
              </a:schemeClr>
              <a:prstClr val="white"/>
            </a:duotone>
          </a:blip>
          <a:stretch>
            <a:fillRect/>
          </a:stretch>
        </p:blipFill>
        <p:spPr>
          <a:xfrm>
            <a:off x="4007702" y="2963314"/>
            <a:ext cx="1440598" cy="937943"/>
          </a:xfrm>
          <a:prstGeom prst="rect">
            <a:avLst/>
          </a:prstGeom>
        </p:spPr>
      </p:pic>
      <p:sp>
        <p:nvSpPr>
          <p:cNvPr id="17" name="ZoneTexte 16">
            <a:extLst>
              <a:ext uri="{FF2B5EF4-FFF2-40B4-BE49-F238E27FC236}">
                <a16:creationId xmlns:a16="http://schemas.microsoft.com/office/drawing/2014/main" id="{03E329A0-AA84-425B-A850-E02FD58A6A46}"/>
              </a:ext>
            </a:extLst>
          </p:cNvPr>
          <p:cNvSpPr txBox="1"/>
          <p:nvPr/>
        </p:nvSpPr>
        <p:spPr>
          <a:xfrm>
            <a:off x="1385595" y="4444641"/>
            <a:ext cx="1258358" cy="369332"/>
          </a:xfrm>
          <a:prstGeom prst="rect">
            <a:avLst/>
          </a:prstGeom>
          <a:noFill/>
        </p:spPr>
        <p:txBody>
          <a:bodyPr wrap="none" rtlCol="0">
            <a:spAutoFit/>
          </a:bodyPr>
          <a:lstStyle/>
          <a:p>
            <a:r>
              <a:rPr lang="fr-FR" dirty="0"/>
              <a:t>Messagerie</a:t>
            </a:r>
          </a:p>
        </p:txBody>
      </p:sp>
      <p:sp>
        <p:nvSpPr>
          <p:cNvPr id="18" name="ZoneTexte 17">
            <a:extLst>
              <a:ext uri="{FF2B5EF4-FFF2-40B4-BE49-F238E27FC236}">
                <a16:creationId xmlns:a16="http://schemas.microsoft.com/office/drawing/2014/main" id="{C2EBFCC3-4753-45DA-BF70-FDBD33F32757}"/>
              </a:ext>
            </a:extLst>
          </p:cNvPr>
          <p:cNvSpPr txBox="1"/>
          <p:nvPr/>
        </p:nvSpPr>
        <p:spPr>
          <a:xfrm>
            <a:off x="4452925" y="4431637"/>
            <a:ext cx="550151" cy="369332"/>
          </a:xfrm>
          <a:prstGeom prst="rect">
            <a:avLst/>
          </a:prstGeom>
          <a:noFill/>
        </p:spPr>
        <p:txBody>
          <a:bodyPr wrap="none" rtlCol="0">
            <a:spAutoFit/>
          </a:bodyPr>
          <a:lstStyle/>
          <a:p>
            <a:r>
              <a:rPr lang="fr-FR" dirty="0"/>
              <a:t>NLP</a:t>
            </a:r>
          </a:p>
        </p:txBody>
      </p:sp>
      <p:pic>
        <p:nvPicPr>
          <p:cNvPr id="19" name="Image 18">
            <a:extLst>
              <a:ext uri="{FF2B5EF4-FFF2-40B4-BE49-F238E27FC236}">
                <a16:creationId xmlns:a16="http://schemas.microsoft.com/office/drawing/2014/main" id="{C46431FE-7EEB-4A77-85FA-51CBD4438E72}"/>
              </a:ext>
            </a:extLst>
          </p:cNvPr>
          <p:cNvPicPr>
            <a:picLocks noChangeAspect="1"/>
          </p:cNvPicPr>
          <p:nvPr/>
        </p:nvPicPr>
        <p:blipFill>
          <a:blip r:embed="rId8">
            <a:duotone>
              <a:schemeClr val="accent1">
                <a:shade val="45000"/>
                <a:satMod val="135000"/>
              </a:schemeClr>
              <a:prstClr val="white"/>
            </a:duotone>
          </a:blip>
          <a:stretch>
            <a:fillRect/>
          </a:stretch>
        </p:blipFill>
        <p:spPr>
          <a:xfrm>
            <a:off x="6812233" y="3004040"/>
            <a:ext cx="856491" cy="856491"/>
          </a:xfrm>
          <a:prstGeom prst="rect">
            <a:avLst/>
          </a:prstGeom>
        </p:spPr>
      </p:pic>
      <p:sp>
        <p:nvSpPr>
          <p:cNvPr id="20" name="ZoneTexte 19">
            <a:extLst>
              <a:ext uri="{FF2B5EF4-FFF2-40B4-BE49-F238E27FC236}">
                <a16:creationId xmlns:a16="http://schemas.microsoft.com/office/drawing/2014/main" id="{379B0B93-6D85-4953-86DB-760E2875251D}"/>
              </a:ext>
            </a:extLst>
          </p:cNvPr>
          <p:cNvSpPr txBox="1"/>
          <p:nvPr/>
        </p:nvSpPr>
        <p:spPr>
          <a:xfrm>
            <a:off x="6696322" y="4431637"/>
            <a:ext cx="1088311" cy="369332"/>
          </a:xfrm>
          <a:prstGeom prst="rect">
            <a:avLst/>
          </a:prstGeom>
          <a:noFill/>
        </p:spPr>
        <p:txBody>
          <a:bodyPr wrap="none" rtlCol="0">
            <a:spAutoFit/>
          </a:bodyPr>
          <a:lstStyle/>
          <a:p>
            <a:r>
              <a:rPr lang="fr-FR" dirty="0" err="1"/>
              <a:t>Webhook</a:t>
            </a:r>
            <a:endParaRPr lang="fr-FR" dirty="0"/>
          </a:p>
        </p:txBody>
      </p:sp>
      <p:pic>
        <p:nvPicPr>
          <p:cNvPr id="21" name="Image 20">
            <a:extLst>
              <a:ext uri="{FF2B5EF4-FFF2-40B4-BE49-F238E27FC236}">
                <a16:creationId xmlns:a16="http://schemas.microsoft.com/office/drawing/2014/main" id="{018315CB-B919-4339-81BF-51803B44D603}"/>
              </a:ext>
            </a:extLst>
          </p:cNvPr>
          <p:cNvPicPr>
            <a:picLocks noChangeAspect="1"/>
          </p:cNvPicPr>
          <p:nvPr/>
        </p:nvPicPr>
        <p:blipFill>
          <a:blip r:embed="rId9">
            <a:duotone>
              <a:schemeClr val="accent1">
                <a:shade val="45000"/>
                <a:satMod val="135000"/>
              </a:schemeClr>
              <a:prstClr val="white"/>
            </a:duotone>
          </a:blip>
          <a:stretch>
            <a:fillRect/>
          </a:stretch>
        </p:blipFill>
        <p:spPr>
          <a:xfrm>
            <a:off x="9593753" y="1911738"/>
            <a:ext cx="736503" cy="773496"/>
          </a:xfrm>
          <a:prstGeom prst="rect">
            <a:avLst/>
          </a:prstGeom>
        </p:spPr>
      </p:pic>
      <p:sp>
        <p:nvSpPr>
          <p:cNvPr id="22" name="ZoneTexte 21">
            <a:extLst>
              <a:ext uri="{FF2B5EF4-FFF2-40B4-BE49-F238E27FC236}">
                <a16:creationId xmlns:a16="http://schemas.microsoft.com/office/drawing/2014/main" id="{6D907BD0-9DEC-4EC0-8715-CA5DD6AC9551}"/>
              </a:ext>
            </a:extLst>
          </p:cNvPr>
          <p:cNvSpPr txBox="1"/>
          <p:nvPr/>
        </p:nvSpPr>
        <p:spPr>
          <a:xfrm>
            <a:off x="9187592" y="2664871"/>
            <a:ext cx="1548822" cy="369332"/>
          </a:xfrm>
          <a:prstGeom prst="rect">
            <a:avLst/>
          </a:prstGeom>
          <a:noFill/>
        </p:spPr>
        <p:txBody>
          <a:bodyPr wrap="none" rtlCol="0">
            <a:spAutoFit/>
          </a:bodyPr>
          <a:lstStyle/>
          <a:p>
            <a:r>
              <a:rPr lang="fr-FR" dirty="0"/>
              <a:t>Micro-services</a:t>
            </a:r>
          </a:p>
        </p:txBody>
      </p:sp>
      <p:pic>
        <p:nvPicPr>
          <p:cNvPr id="23" name="Image 22">
            <a:extLst>
              <a:ext uri="{FF2B5EF4-FFF2-40B4-BE49-F238E27FC236}">
                <a16:creationId xmlns:a16="http://schemas.microsoft.com/office/drawing/2014/main" id="{50827DDD-5DEE-4FB0-9B0C-890EE8E3DC9C}"/>
              </a:ext>
            </a:extLst>
          </p:cNvPr>
          <p:cNvPicPr>
            <a:picLocks noChangeAspect="1"/>
          </p:cNvPicPr>
          <p:nvPr/>
        </p:nvPicPr>
        <p:blipFill>
          <a:blip r:embed="rId10">
            <a:duotone>
              <a:schemeClr val="accent1">
                <a:shade val="45000"/>
                <a:satMod val="135000"/>
              </a:schemeClr>
              <a:prstClr val="white"/>
            </a:duotone>
          </a:blip>
          <a:stretch>
            <a:fillRect/>
          </a:stretch>
        </p:blipFill>
        <p:spPr>
          <a:xfrm>
            <a:off x="9548827" y="2982754"/>
            <a:ext cx="826351" cy="826351"/>
          </a:xfrm>
          <a:prstGeom prst="rect">
            <a:avLst/>
          </a:prstGeom>
        </p:spPr>
      </p:pic>
      <p:pic>
        <p:nvPicPr>
          <p:cNvPr id="24" name="Image 23">
            <a:extLst>
              <a:ext uri="{FF2B5EF4-FFF2-40B4-BE49-F238E27FC236}">
                <a16:creationId xmlns:a16="http://schemas.microsoft.com/office/drawing/2014/main" id="{8561DDD4-DA55-4B4E-84BE-64C365C5CBB5}"/>
              </a:ext>
            </a:extLst>
          </p:cNvPr>
          <p:cNvPicPr>
            <a:picLocks noChangeAspect="1"/>
          </p:cNvPicPr>
          <p:nvPr/>
        </p:nvPicPr>
        <p:blipFill>
          <a:blip r:embed="rId11">
            <a:duotone>
              <a:schemeClr val="accent1">
                <a:shade val="45000"/>
                <a:satMod val="135000"/>
              </a:schemeClr>
              <a:prstClr val="white"/>
            </a:duotone>
          </a:blip>
          <a:stretch>
            <a:fillRect/>
          </a:stretch>
        </p:blipFill>
        <p:spPr>
          <a:xfrm>
            <a:off x="10047384" y="3735675"/>
            <a:ext cx="565744" cy="652365"/>
          </a:xfrm>
          <a:prstGeom prst="rect">
            <a:avLst/>
          </a:prstGeom>
        </p:spPr>
      </p:pic>
      <p:pic>
        <p:nvPicPr>
          <p:cNvPr id="25" name="Image 24">
            <a:extLst>
              <a:ext uri="{FF2B5EF4-FFF2-40B4-BE49-F238E27FC236}">
                <a16:creationId xmlns:a16="http://schemas.microsoft.com/office/drawing/2014/main" id="{FE29C4E7-3605-4E18-814D-6AAFE7B566A2}"/>
              </a:ext>
            </a:extLst>
          </p:cNvPr>
          <p:cNvPicPr>
            <a:picLocks noChangeAspect="1"/>
          </p:cNvPicPr>
          <p:nvPr/>
        </p:nvPicPr>
        <p:blipFill>
          <a:blip r:embed="rId12">
            <a:duotone>
              <a:schemeClr val="accent1">
                <a:shade val="45000"/>
                <a:satMod val="135000"/>
              </a:schemeClr>
              <a:prstClr val="white"/>
            </a:duotone>
          </a:blip>
          <a:stretch>
            <a:fillRect/>
          </a:stretch>
        </p:blipFill>
        <p:spPr>
          <a:xfrm>
            <a:off x="10050178" y="4542998"/>
            <a:ext cx="562950" cy="562950"/>
          </a:xfrm>
          <a:prstGeom prst="rect">
            <a:avLst/>
          </a:prstGeom>
        </p:spPr>
      </p:pic>
      <p:sp>
        <p:nvSpPr>
          <p:cNvPr id="26" name="ZoneTexte 25">
            <a:extLst>
              <a:ext uri="{FF2B5EF4-FFF2-40B4-BE49-F238E27FC236}">
                <a16:creationId xmlns:a16="http://schemas.microsoft.com/office/drawing/2014/main" id="{F58152BF-17DF-49BD-BA6D-143C2FE1E2FE}"/>
              </a:ext>
            </a:extLst>
          </p:cNvPr>
          <p:cNvSpPr txBox="1"/>
          <p:nvPr/>
        </p:nvSpPr>
        <p:spPr>
          <a:xfrm>
            <a:off x="9590565" y="5511518"/>
            <a:ext cx="1625060" cy="369332"/>
          </a:xfrm>
          <a:prstGeom prst="rect">
            <a:avLst/>
          </a:prstGeom>
          <a:noFill/>
        </p:spPr>
        <p:txBody>
          <a:bodyPr wrap="none" rtlCol="0">
            <a:spAutoFit/>
          </a:bodyPr>
          <a:lstStyle/>
          <a:p>
            <a:r>
              <a:rPr lang="fr-FR" dirty="0"/>
              <a:t>Services métier</a:t>
            </a:r>
          </a:p>
        </p:txBody>
      </p:sp>
      <p:sp>
        <p:nvSpPr>
          <p:cNvPr id="27" name="Flèche : double flèche horizontale 26">
            <a:extLst>
              <a:ext uri="{FF2B5EF4-FFF2-40B4-BE49-F238E27FC236}">
                <a16:creationId xmlns:a16="http://schemas.microsoft.com/office/drawing/2014/main" id="{1AC604D5-B699-412A-8395-98F973FCA53F}"/>
              </a:ext>
            </a:extLst>
          </p:cNvPr>
          <p:cNvSpPr/>
          <p:nvPr/>
        </p:nvSpPr>
        <p:spPr>
          <a:xfrm>
            <a:off x="2894446" y="3337535"/>
            <a:ext cx="819893" cy="18950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lèche : double flèche horizontale 27">
            <a:extLst>
              <a:ext uri="{FF2B5EF4-FFF2-40B4-BE49-F238E27FC236}">
                <a16:creationId xmlns:a16="http://schemas.microsoft.com/office/drawing/2014/main" id="{8EDA888C-C63E-4E80-80B5-F0F7051E5E21}"/>
              </a:ext>
            </a:extLst>
          </p:cNvPr>
          <p:cNvSpPr/>
          <p:nvPr/>
        </p:nvSpPr>
        <p:spPr>
          <a:xfrm>
            <a:off x="5758879" y="3337535"/>
            <a:ext cx="819893" cy="18950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 double flèche horizontale 28">
            <a:extLst>
              <a:ext uri="{FF2B5EF4-FFF2-40B4-BE49-F238E27FC236}">
                <a16:creationId xmlns:a16="http://schemas.microsoft.com/office/drawing/2014/main" id="{38C83513-E642-4F35-BEF4-ED3445BDEB78}"/>
              </a:ext>
            </a:extLst>
          </p:cNvPr>
          <p:cNvSpPr/>
          <p:nvPr/>
        </p:nvSpPr>
        <p:spPr>
          <a:xfrm>
            <a:off x="8123742" y="3337535"/>
            <a:ext cx="819893" cy="18950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a:extLst>
              <a:ext uri="{FF2B5EF4-FFF2-40B4-BE49-F238E27FC236}">
                <a16:creationId xmlns:a16="http://schemas.microsoft.com/office/drawing/2014/main" id="{D0F9E1F5-3EBB-4827-81FF-1A196D36D5E1}"/>
              </a:ext>
            </a:extLst>
          </p:cNvPr>
          <p:cNvPicPr>
            <a:picLocks noChangeAspect="1"/>
          </p:cNvPicPr>
          <p:nvPr/>
        </p:nvPicPr>
        <p:blipFill>
          <a:blip r:embed="rId13"/>
          <a:stretch>
            <a:fillRect/>
          </a:stretch>
        </p:blipFill>
        <p:spPr>
          <a:xfrm>
            <a:off x="6604038" y="2229593"/>
            <a:ext cx="1107418" cy="674350"/>
          </a:xfrm>
          <a:prstGeom prst="rect">
            <a:avLst/>
          </a:prstGeom>
        </p:spPr>
      </p:pic>
    </p:spTree>
    <p:extLst>
      <p:ext uri="{BB962C8B-B14F-4D97-AF65-F5344CB8AC3E}">
        <p14:creationId xmlns:p14="http://schemas.microsoft.com/office/powerpoint/2010/main" val="3781625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77D78D-DFEC-406A-A51B-658D27E75EE5}"/>
              </a:ext>
            </a:extLst>
          </p:cNvPr>
          <p:cNvSpPr>
            <a:spLocks noGrp="1"/>
          </p:cNvSpPr>
          <p:nvPr>
            <p:ph type="title"/>
          </p:nvPr>
        </p:nvSpPr>
        <p:spPr/>
        <p:txBody>
          <a:bodyPr/>
          <a:lstStyle/>
          <a:p>
            <a:r>
              <a:rPr lang="fr-FR" dirty="0" err="1"/>
              <a:t>DialogFlow</a:t>
            </a:r>
            <a:endParaRPr lang="fr-FR" dirty="0"/>
          </a:p>
        </p:txBody>
      </p:sp>
      <p:sp>
        <p:nvSpPr>
          <p:cNvPr id="3" name="Espace réservé pour une image  2">
            <a:extLst>
              <a:ext uri="{FF2B5EF4-FFF2-40B4-BE49-F238E27FC236}">
                <a16:creationId xmlns:a16="http://schemas.microsoft.com/office/drawing/2014/main" id="{9FB50A55-DF64-4F5E-986D-59B577A85BBB}"/>
              </a:ext>
            </a:extLst>
          </p:cNvPr>
          <p:cNvSpPr>
            <a:spLocks noGrp="1"/>
          </p:cNvSpPr>
          <p:nvPr>
            <p:ph type="pic" idx="1"/>
          </p:nvPr>
        </p:nvSpPr>
        <p:spPr/>
      </p:sp>
      <p:sp>
        <p:nvSpPr>
          <p:cNvPr id="4" name="Espace réservé du texte 3">
            <a:extLst>
              <a:ext uri="{FF2B5EF4-FFF2-40B4-BE49-F238E27FC236}">
                <a16:creationId xmlns:a16="http://schemas.microsoft.com/office/drawing/2014/main" id="{9E3BA5CF-FC57-4C98-B900-2C62296ABC84}"/>
              </a:ext>
            </a:extLst>
          </p:cNvPr>
          <p:cNvSpPr>
            <a:spLocks noGrp="1"/>
          </p:cNvSpPr>
          <p:nvPr>
            <p:ph type="body" sz="half" idx="2"/>
          </p:nvPr>
        </p:nvSpPr>
        <p:spPr/>
        <p:txBody>
          <a:bodyPr/>
          <a:lstStyle/>
          <a:p>
            <a:endParaRPr lang="fr-FR"/>
          </a:p>
        </p:txBody>
      </p:sp>
      <p:sp>
        <p:nvSpPr>
          <p:cNvPr id="5" name="Espace réservé de la date 4">
            <a:extLst>
              <a:ext uri="{FF2B5EF4-FFF2-40B4-BE49-F238E27FC236}">
                <a16:creationId xmlns:a16="http://schemas.microsoft.com/office/drawing/2014/main" id="{C25FC845-EDF4-48B5-B690-A5E006A01D0C}"/>
              </a:ext>
            </a:extLst>
          </p:cNvPr>
          <p:cNvSpPr>
            <a:spLocks noGrp="1"/>
          </p:cNvSpPr>
          <p:nvPr>
            <p:ph type="dt" sz="half" idx="10"/>
          </p:nvPr>
        </p:nvSpPr>
        <p:spPr/>
        <p:txBody>
          <a:bodyPr/>
          <a:lstStyle/>
          <a:p>
            <a:fld id="{9DA5ACAD-0F41-4778-A2AF-45CE7EAB9B39}" type="datetime1">
              <a:rPr lang="en-US" smtClean="0"/>
              <a:t>11/21/2019</a:t>
            </a:fld>
            <a:endParaRPr lang="en-US" dirty="0"/>
          </a:p>
        </p:txBody>
      </p:sp>
      <p:sp>
        <p:nvSpPr>
          <p:cNvPr id="6" name="Espace réservé du pied de page 5">
            <a:extLst>
              <a:ext uri="{FF2B5EF4-FFF2-40B4-BE49-F238E27FC236}">
                <a16:creationId xmlns:a16="http://schemas.microsoft.com/office/drawing/2014/main" id="{FBAADC06-C8DF-4BB8-B36E-52305BE61743}"/>
              </a:ext>
            </a:extLst>
          </p:cNvPr>
          <p:cNvSpPr>
            <a:spLocks noGrp="1"/>
          </p:cNvSpPr>
          <p:nvPr>
            <p:ph type="ftr" sz="quarter" idx="11"/>
          </p:nvPr>
        </p:nvSpPr>
        <p:spPr/>
        <p:txBody>
          <a:bodyPr/>
          <a:lstStyle/>
          <a:p>
            <a:r>
              <a:rPr lang="en-US"/>
              <a:t>Hugues Van-Eylen</a:t>
            </a:r>
            <a:endParaRPr lang="en-US" dirty="0"/>
          </a:p>
        </p:txBody>
      </p:sp>
      <p:sp>
        <p:nvSpPr>
          <p:cNvPr id="7" name="Espace réservé du numéro de diapositive 6">
            <a:extLst>
              <a:ext uri="{FF2B5EF4-FFF2-40B4-BE49-F238E27FC236}">
                <a16:creationId xmlns:a16="http://schemas.microsoft.com/office/drawing/2014/main" id="{FEC4283A-F854-47C8-9C5D-F5E30B88AB12}"/>
              </a:ext>
            </a:extLst>
          </p:cNvPr>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945696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341E9D8B-312B-4D84-B329-062166867CC4}"/>
              </a:ext>
            </a:extLst>
          </p:cNvPr>
          <p:cNvSpPr/>
          <p:nvPr/>
        </p:nvSpPr>
        <p:spPr>
          <a:xfrm>
            <a:off x="1097280" y="1647825"/>
            <a:ext cx="10115203" cy="188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E22E4FA3-98B6-498F-8874-5263CFAD8E10}"/>
              </a:ext>
            </a:extLst>
          </p:cNvPr>
          <p:cNvSpPr>
            <a:spLocks noGrp="1"/>
          </p:cNvSpPr>
          <p:nvPr>
            <p:ph type="title"/>
          </p:nvPr>
        </p:nvSpPr>
        <p:spPr>
          <a:xfrm>
            <a:off x="1114425" y="65912"/>
            <a:ext cx="10058400" cy="1450757"/>
          </a:xfrm>
        </p:spPr>
        <p:txBody>
          <a:bodyPr/>
          <a:lstStyle/>
          <a:p>
            <a:r>
              <a:rPr lang="fr-FR" dirty="0"/>
              <a:t>Fonctionnalités de </a:t>
            </a:r>
            <a:r>
              <a:rPr lang="fr-FR" dirty="0" err="1"/>
              <a:t>DialogFlow</a:t>
            </a:r>
            <a:endParaRPr lang="fr-FR" dirty="0"/>
          </a:p>
        </p:txBody>
      </p:sp>
      <p:sp>
        <p:nvSpPr>
          <p:cNvPr id="3" name="Espace réservé de la date 2">
            <a:extLst>
              <a:ext uri="{FF2B5EF4-FFF2-40B4-BE49-F238E27FC236}">
                <a16:creationId xmlns:a16="http://schemas.microsoft.com/office/drawing/2014/main" id="{DDFF396F-157B-487C-BCBB-80456721F32F}"/>
              </a:ext>
            </a:extLst>
          </p:cNvPr>
          <p:cNvSpPr>
            <a:spLocks noGrp="1"/>
          </p:cNvSpPr>
          <p:nvPr>
            <p:ph type="dt" sz="half" idx="10"/>
          </p:nvPr>
        </p:nvSpPr>
        <p:spPr/>
        <p:txBody>
          <a:bodyPr/>
          <a:lstStyle/>
          <a:p>
            <a:fld id="{6C0D2CF0-5615-4BCC-9252-CF870D63713E}" type="datetime1">
              <a:rPr lang="en-US" smtClean="0"/>
              <a:t>11/21/2019</a:t>
            </a:fld>
            <a:endParaRPr lang="en-US" dirty="0"/>
          </a:p>
        </p:txBody>
      </p:sp>
      <p:sp>
        <p:nvSpPr>
          <p:cNvPr id="4" name="Espace réservé du pied de page 3">
            <a:extLst>
              <a:ext uri="{FF2B5EF4-FFF2-40B4-BE49-F238E27FC236}">
                <a16:creationId xmlns:a16="http://schemas.microsoft.com/office/drawing/2014/main" id="{E68BF191-31FA-4DC1-9C27-E4D01C319846}"/>
              </a:ext>
            </a:extLst>
          </p:cNvPr>
          <p:cNvSpPr>
            <a:spLocks noGrp="1"/>
          </p:cNvSpPr>
          <p:nvPr>
            <p:ph type="ftr" sz="quarter" idx="11"/>
          </p:nvPr>
        </p:nvSpPr>
        <p:spPr/>
        <p:txBody>
          <a:bodyPr/>
          <a:lstStyle/>
          <a:p>
            <a:r>
              <a:rPr lang="en-US"/>
              <a:t>Hugues Van-Eylen</a:t>
            </a:r>
            <a:endParaRPr lang="en-US" dirty="0"/>
          </a:p>
        </p:txBody>
      </p:sp>
      <p:sp>
        <p:nvSpPr>
          <p:cNvPr id="5" name="Espace réservé du numéro de diapositive 4">
            <a:extLst>
              <a:ext uri="{FF2B5EF4-FFF2-40B4-BE49-F238E27FC236}">
                <a16:creationId xmlns:a16="http://schemas.microsoft.com/office/drawing/2014/main" id="{B566045B-8236-471D-BF55-CDDC5777D3EF}"/>
              </a:ext>
            </a:extLst>
          </p:cNvPr>
          <p:cNvSpPr>
            <a:spLocks noGrp="1"/>
          </p:cNvSpPr>
          <p:nvPr>
            <p:ph type="sldNum" sz="quarter" idx="12"/>
          </p:nvPr>
        </p:nvSpPr>
        <p:spPr/>
        <p:txBody>
          <a:bodyPr/>
          <a:lstStyle/>
          <a:p>
            <a:fld id="{4FAB73BC-B049-4115-A692-8D63A059BFB8}" type="slidenum">
              <a:rPr lang="en-US" smtClean="0"/>
              <a:t>33</a:t>
            </a:fld>
            <a:endParaRPr lang="en-US" dirty="0"/>
          </a:p>
        </p:txBody>
      </p:sp>
      <p:pic>
        <p:nvPicPr>
          <p:cNvPr id="6" name="Image 5">
            <a:extLst>
              <a:ext uri="{FF2B5EF4-FFF2-40B4-BE49-F238E27FC236}">
                <a16:creationId xmlns:a16="http://schemas.microsoft.com/office/drawing/2014/main" id="{C0E38880-13BB-4B6E-8B90-3C7D7414CE89}"/>
              </a:ext>
            </a:extLst>
          </p:cNvPr>
          <p:cNvPicPr>
            <a:picLocks noChangeAspect="1"/>
          </p:cNvPicPr>
          <p:nvPr/>
        </p:nvPicPr>
        <p:blipFill>
          <a:blip r:embed="rId2">
            <a:duotone>
              <a:schemeClr val="accent1">
                <a:shade val="45000"/>
                <a:satMod val="135000"/>
              </a:schemeClr>
              <a:prstClr val="white"/>
            </a:duotone>
          </a:blip>
          <a:stretch>
            <a:fillRect/>
          </a:stretch>
        </p:blipFill>
        <p:spPr>
          <a:xfrm flipH="1">
            <a:off x="131629" y="3365372"/>
            <a:ext cx="1204798" cy="1204798"/>
          </a:xfrm>
          <a:prstGeom prst="rect">
            <a:avLst/>
          </a:prstGeom>
        </p:spPr>
      </p:pic>
      <p:sp>
        <p:nvSpPr>
          <p:cNvPr id="7" name="Bulle narrative : rectangle 6">
            <a:extLst>
              <a:ext uri="{FF2B5EF4-FFF2-40B4-BE49-F238E27FC236}">
                <a16:creationId xmlns:a16="http://schemas.microsoft.com/office/drawing/2014/main" id="{8E61BA86-B8C7-4E0C-91C9-EACB9ED83C8D}"/>
              </a:ext>
            </a:extLst>
          </p:cNvPr>
          <p:cNvSpPr/>
          <p:nvPr/>
        </p:nvSpPr>
        <p:spPr>
          <a:xfrm>
            <a:off x="1734293" y="2574487"/>
            <a:ext cx="1951892" cy="756138"/>
          </a:xfrm>
          <a:prstGeom prst="wedgeRectCallout">
            <a:avLst>
              <a:gd name="adj1" fmla="val -50112"/>
              <a:gd name="adj2" fmla="val 729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Quel temps fait-il à Nantes ?</a:t>
            </a:r>
          </a:p>
        </p:txBody>
      </p:sp>
      <p:sp>
        <p:nvSpPr>
          <p:cNvPr id="8" name="Bulle narrative : rectangle 7">
            <a:extLst>
              <a:ext uri="{FF2B5EF4-FFF2-40B4-BE49-F238E27FC236}">
                <a16:creationId xmlns:a16="http://schemas.microsoft.com/office/drawing/2014/main" id="{6DF36304-CA3C-404F-ADEB-75788CB4E67A}"/>
              </a:ext>
            </a:extLst>
          </p:cNvPr>
          <p:cNvSpPr/>
          <p:nvPr/>
        </p:nvSpPr>
        <p:spPr>
          <a:xfrm>
            <a:off x="1734293" y="4437585"/>
            <a:ext cx="1951892" cy="756138"/>
          </a:xfrm>
          <a:prstGeom prst="wedgeRectCallout">
            <a:avLst>
              <a:gd name="adj1" fmla="val 82133"/>
              <a:gd name="adj2" fmla="val -731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Aujourd’hui à Nantes, le temps est dégagé</a:t>
            </a:r>
          </a:p>
        </p:txBody>
      </p:sp>
      <p:sp>
        <p:nvSpPr>
          <p:cNvPr id="9" name="Rectangle 8">
            <a:extLst>
              <a:ext uri="{FF2B5EF4-FFF2-40B4-BE49-F238E27FC236}">
                <a16:creationId xmlns:a16="http://schemas.microsoft.com/office/drawing/2014/main" id="{2D3FBA3E-8B9E-4D7E-9A7E-96065832360A}"/>
              </a:ext>
            </a:extLst>
          </p:cNvPr>
          <p:cNvSpPr/>
          <p:nvPr/>
        </p:nvSpPr>
        <p:spPr>
          <a:xfrm>
            <a:off x="4524375" y="2369919"/>
            <a:ext cx="1619250" cy="317182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a:extLst>
              <a:ext uri="{FF2B5EF4-FFF2-40B4-BE49-F238E27FC236}">
                <a16:creationId xmlns:a16="http://schemas.microsoft.com/office/drawing/2014/main" id="{61127B15-DB8B-45C9-A8F0-E15F93A3C558}"/>
              </a:ext>
            </a:extLst>
          </p:cNvPr>
          <p:cNvPicPr>
            <a:picLocks noChangeAspect="1"/>
          </p:cNvPicPr>
          <p:nvPr/>
        </p:nvPicPr>
        <p:blipFill>
          <a:blip r:embed="rId3"/>
          <a:stretch>
            <a:fillRect/>
          </a:stretch>
        </p:blipFill>
        <p:spPr>
          <a:xfrm>
            <a:off x="4524375" y="2438174"/>
            <a:ext cx="870348" cy="579177"/>
          </a:xfrm>
          <a:prstGeom prst="rect">
            <a:avLst/>
          </a:prstGeom>
        </p:spPr>
      </p:pic>
      <p:pic>
        <p:nvPicPr>
          <p:cNvPr id="16" name="Image 15">
            <a:extLst>
              <a:ext uri="{FF2B5EF4-FFF2-40B4-BE49-F238E27FC236}">
                <a16:creationId xmlns:a16="http://schemas.microsoft.com/office/drawing/2014/main" id="{B0A6713D-AD3E-40C4-9127-F5DE1CB261A1}"/>
              </a:ext>
            </a:extLst>
          </p:cNvPr>
          <p:cNvPicPr>
            <a:picLocks noChangeAspect="1"/>
          </p:cNvPicPr>
          <p:nvPr/>
        </p:nvPicPr>
        <p:blipFill>
          <a:blip r:embed="rId4"/>
          <a:stretch>
            <a:fillRect/>
          </a:stretch>
        </p:blipFill>
        <p:spPr>
          <a:xfrm>
            <a:off x="5416152" y="2494884"/>
            <a:ext cx="727473" cy="484100"/>
          </a:xfrm>
          <a:prstGeom prst="rect">
            <a:avLst/>
          </a:prstGeom>
        </p:spPr>
      </p:pic>
      <p:pic>
        <p:nvPicPr>
          <p:cNvPr id="18" name="Image 17">
            <a:extLst>
              <a:ext uri="{FF2B5EF4-FFF2-40B4-BE49-F238E27FC236}">
                <a16:creationId xmlns:a16="http://schemas.microsoft.com/office/drawing/2014/main" id="{0A4D0C99-6497-431D-91C2-89CB1C17F7CA}"/>
              </a:ext>
            </a:extLst>
          </p:cNvPr>
          <p:cNvPicPr>
            <a:picLocks noChangeAspect="1"/>
          </p:cNvPicPr>
          <p:nvPr/>
        </p:nvPicPr>
        <p:blipFill>
          <a:blip r:embed="rId5"/>
          <a:stretch>
            <a:fillRect/>
          </a:stretch>
        </p:blipFill>
        <p:spPr>
          <a:xfrm>
            <a:off x="5165988" y="2979943"/>
            <a:ext cx="457469" cy="457469"/>
          </a:xfrm>
          <a:prstGeom prst="rect">
            <a:avLst/>
          </a:prstGeom>
        </p:spPr>
      </p:pic>
      <p:pic>
        <p:nvPicPr>
          <p:cNvPr id="20" name="Image 19">
            <a:extLst>
              <a:ext uri="{FF2B5EF4-FFF2-40B4-BE49-F238E27FC236}">
                <a16:creationId xmlns:a16="http://schemas.microsoft.com/office/drawing/2014/main" id="{9D13861F-6070-4C9C-8744-1CC0537914DA}"/>
              </a:ext>
            </a:extLst>
          </p:cNvPr>
          <p:cNvPicPr>
            <a:picLocks noChangeAspect="1"/>
          </p:cNvPicPr>
          <p:nvPr/>
        </p:nvPicPr>
        <p:blipFill>
          <a:blip r:embed="rId6"/>
          <a:stretch>
            <a:fillRect/>
          </a:stretch>
        </p:blipFill>
        <p:spPr>
          <a:xfrm>
            <a:off x="5077802" y="4792205"/>
            <a:ext cx="650296" cy="650296"/>
          </a:xfrm>
          <a:prstGeom prst="rect">
            <a:avLst/>
          </a:prstGeom>
        </p:spPr>
      </p:pic>
      <p:pic>
        <p:nvPicPr>
          <p:cNvPr id="22" name="Image 21">
            <a:extLst>
              <a:ext uri="{FF2B5EF4-FFF2-40B4-BE49-F238E27FC236}">
                <a16:creationId xmlns:a16="http://schemas.microsoft.com/office/drawing/2014/main" id="{7D98DF4F-7FBA-4219-8B66-2232019F5D44}"/>
              </a:ext>
            </a:extLst>
          </p:cNvPr>
          <p:cNvPicPr>
            <a:picLocks noChangeAspect="1"/>
          </p:cNvPicPr>
          <p:nvPr/>
        </p:nvPicPr>
        <p:blipFill>
          <a:blip r:embed="rId7"/>
          <a:stretch>
            <a:fillRect/>
          </a:stretch>
        </p:blipFill>
        <p:spPr>
          <a:xfrm>
            <a:off x="5069575" y="3759257"/>
            <a:ext cx="650296" cy="650296"/>
          </a:xfrm>
          <a:prstGeom prst="rect">
            <a:avLst/>
          </a:prstGeom>
        </p:spPr>
      </p:pic>
      <p:sp>
        <p:nvSpPr>
          <p:cNvPr id="23" name="Rectangle 22">
            <a:extLst>
              <a:ext uri="{FF2B5EF4-FFF2-40B4-BE49-F238E27FC236}">
                <a16:creationId xmlns:a16="http://schemas.microsoft.com/office/drawing/2014/main" id="{E66E2FBE-F845-4837-86D3-840C7A765AF0}"/>
              </a:ext>
            </a:extLst>
          </p:cNvPr>
          <p:cNvSpPr/>
          <p:nvPr/>
        </p:nvSpPr>
        <p:spPr>
          <a:xfrm>
            <a:off x="6905625" y="2369919"/>
            <a:ext cx="2162175" cy="3171825"/>
          </a:xfrm>
          <a:prstGeom prst="rect">
            <a:avLst/>
          </a:prstGeom>
          <a:solidFill>
            <a:srgbClr val="EB6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3446F9AA-1E49-4364-B1E0-0B87D1447A40}"/>
              </a:ext>
            </a:extLst>
          </p:cNvPr>
          <p:cNvSpPr txBox="1"/>
          <p:nvPr/>
        </p:nvSpPr>
        <p:spPr>
          <a:xfrm>
            <a:off x="3352842" y="1595298"/>
            <a:ext cx="3917034" cy="738664"/>
          </a:xfrm>
          <a:prstGeom prst="rect">
            <a:avLst/>
          </a:prstGeom>
          <a:noFill/>
        </p:spPr>
        <p:txBody>
          <a:bodyPr wrap="none" rtlCol="0">
            <a:spAutoFit/>
          </a:bodyPr>
          <a:lstStyle/>
          <a:p>
            <a:pPr algn="ctr"/>
            <a:r>
              <a:rPr lang="fr-FR" sz="2400" b="1" dirty="0"/>
              <a:t>Intégration</a:t>
            </a:r>
            <a:r>
              <a:rPr lang="fr-FR" sz="2000" dirty="0"/>
              <a:t> </a:t>
            </a:r>
            <a:r>
              <a:rPr lang="fr-FR" sz="2000" b="1" dirty="0"/>
              <a:t>avec une messagerie</a:t>
            </a:r>
            <a:r>
              <a:rPr lang="fr-FR" dirty="0"/>
              <a:t>,</a:t>
            </a:r>
          </a:p>
          <a:p>
            <a:pPr algn="ctr"/>
            <a:r>
              <a:rPr lang="fr-FR" dirty="0" err="1"/>
              <a:t>Webapp</a:t>
            </a:r>
            <a:r>
              <a:rPr lang="fr-FR" dirty="0"/>
              <a:t> ou Mobile app</a:t>
            </a:r>
          </a:p>
        </p:txBody>
      </p:sp>
      <p:pic>
        <p:nvPicPr>
          <p:cNvPr id="26" name="Image 25">
            <a:extLst>
              <a:ext uri="{FF2B5EF4-FFF2-40B4-BE49-F238E27FC236}">
                <a16:creationId xmlns:a16="http://schemas.microsoft.com/office/drawing/2014/main" id="{6A5CF821-2FBC-40BC-86D4-4F0E48137402}"/>
              </a:ext>
            </a:extLst>
          </p:cNvPr>
          <p:cNvPicPr>
            <a:picLocks noChangeAspect="1"/>
          </p:cNvPicPr>
          <p:nvPr/>
        </p:nvPicPr>
        <p:blipFill>
          <a:blip r:embed="rId8"/>
          <a:stretch>
            <a:fillRect/>
          </a:stretch>
        </p:blipFill>
        <p:spPr>
          <a:xfrm>
            <a:off x="7661564" y="2367055"/>
            <a:ext cx="650296" cy="650296"/>
          </a:xfrm>
          <a:prstGeom prst="rect">
            <a:avLst/>
          </a:prstGeom>
        </p:spPr>
      </p:pic>
      <p:grpSp>
        <p:nvGrpSpPr>
          <p:cNvPr id="39" name="Groupe 38">
            <a:extLst>
              <a:ext uri="{FF2B5EF4-FFF2-40B4-BE49-F238E27FC236}">
                <a16:creationId xmlns:a16="http://schemas.microsoft.com/office/drawing/2014/main" id="{F4B2EB59-12C5-4939-9904-AD96BE05B504}"/>
              </a:ext>
            </a:extLst>
          </p:cNvPr>
          <p:cNvGrpSpPr/>
          <p:nvPr/>
        </p:nvGrpSpPr>
        <p:grpSpPr>
          <a:xfrm>
            <a:off x="7328883" y="2985087"/>
            <a:ext cx="1315658" cy="1686753"/>
            <a:chOff x="9766643" y="2447097"/>
            <a:chExt cx="1315658" cy="1686753"/>
          </a:xfrm>
        </p:grpSpPr>
        <p:sp>
          <p:nvSpPr>
            <p:cNvPr id="27" name="Rectangle : coins arrondis 26">
              <a:extLst>
                <a:ext uri="{FF2B5EF4-FFF2-40B4-BE49-F238E27FC236}">
                  <a16:creationId xmlns:a16="http://schemas.microsoft.com/office/drawing/2014/main" id="{D6F31F3F-EB2E-4F56-A517-E52E4CD220AD}"/>
                </a:ext>
              </a:extLst>
            </p:cNvPr>
            <p:cNvSpPr/>
            <p:nvPr/>
          </p:nvSpPr>
          <p:spPr>
            <a:xfrm>
              <a:off x="9820275" y="2447097"/>
              <a:ext cx="1219200" cy="168675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a:extLst>
                <a:ext uri="{FF2B5EF4-FFF2-40B4-BE49-F238E27FC236}">
                  <a16:creationId xmlns:a16="http://schemas.microsoft.com/office/drawing/2014/main" id="{AA418BBD-E91C-43D0-8C05-DF015172FE9C}"/>
                </a:ext>
              </a:extLst>
            </p:cNvPr>
            <p:cNvSpPr txBox="1"/>
            <p:nvPr/>
          </p:nvSpPr>
          <p:spPr>
            <a:xfrm>
              <a:off x="9833113" y="2456622"/>
              <a:ext cx="1249188" cy="307777"/>
            </a:xfrm>
            <a:prstGeom prst="rect">
              <a:avLst/>
            </a:prstGeom>
            <a:noFill/>
          </p:spPr>
          <p:txBody>
            <a:bodyPr wrap="none" rtlCol="0">
              <a:spAutoFit/>
            </a:bodyPr>
            <a:lstStyle/>
            <a:p>
              <a:r>
                <a:rPr lang="fr-FR" sz="1400" b="1" dirty="0" err="1"/>
                <a:t>ObtenirMeteo</a:t>
              </a:r>
              <a:endParaRPr lang="fr-FR" sz="1400" b="1" dirty="0"/>
            </a:p>
          </p:txBody>
        </p:sp>
        <p:sp>
          <p:nvSpPr>
            <p:cNvPr id="29" name="ZoneTexte 28">
              <a:extLst>
                <a:ext uri="{FF2B5EF4-FFF2-40B4-BE49-F238E27FC236}">
                  <a16:creationId xmlns:a16="http://schemas.microsoft.com/office/drawing/2014/main" id="{DAC7595F-4325-44BD-A173-478B968CF359}"/>
                </a:ext>
              </a:extLst>
            </p:cNvPr>
            <p:cNvSpPr txBox="1"/>
            <p:nvPr/>
          </p:nvSpPr>
          <p:spPr>
            <a:xfrm>
              <a:off x="9766643" y="2762325"/>
              <a:ext cx="1194751" cy="276999"/>
            </a:xfrm>
            <a:prstGeom prst="rect">
              <a:avLst/>
            </a:prstGeom>
            <a:noFill/>
          </p:spPr>
          <p:txBody>
            <a:bodyPr wrap="none" rtlCol="0">
              <a:spAutoFit/>
            </a:bodyPr>
            <a:lstStyle/>
            <a:p>
              <a:r>
                <a:rPr lang="fr-FR" sz="1200" dirty="0"/>
                <a:t>Training Phrases</a:t>
              </a:r>
            </a:p>
          </p:txBody>
        </p:sp>
        <p:sp>
          <p:nvSpPr>
            <p:cNvPr id="30" name="Rectangle 29">
              <a:extLst>
                <a:ext uri="{FF2B5EF4-FFF2-40B4-BE49-F238E27FC236}">
                  <a16:creationId xmlns:a16="http://schemas.microsoft.com/office/drawing/2014/main" id="{740AB78B-4843-4760-9FE1-583F35049258}"/>
                </a:ext>
              </a:extLst>
            </p:cNvPr>
            <p:cNvSpPr/>
            <p:nvPr/>
          </p:nvSpPr>
          <p:spPr>
            <a:xfrm>
              <a:off x="9876144" y="3039324"/>
              <a:ext cx="1107461" cy="43434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chemeClr val="tx1"/>
                  </a:solidFill>
                </a:rPr>
                <a:t>Quel temps à @</a:t>
              </a:r>
              <a:r>
                <a:rPr lang="fr-FR" sz="1200" i="1" dirty="0" err="1">
                  <a:solidFill>
                    <a:schemeClr val="tx1"/>
                  </a:solidFill>
                </a:rPr>
                <a:t>sys.city:ville</a:t>
              </a:r>
              <a:endParaRPr lang="fr-FR" sz="1200" i="1" dirty="0">
                <a:solidFill>
                  <a:schemeClr val="tx1"/>
                </a:solidFill>
              </a:endParaRPr>
            </a:p>
          </p:txBody>
        </p:sp>
        <p:sp>
          <p:nvSpPr>
            <p:cNvPr id="31" name="ZoneTexte 30">
              <a:extLst>
                <a:ext uri="{FF2B5EF4-FFF2-40B4-BE49-F238E27FC236}">
                  <a16:creationId xmlns:a16="http://schemas.microsoft.com/office/drawing/2014/main" id="{7F9314EE-8C19-4FDB-B133-740C14471D2B}"/>
                </a:ext>
              </a:extLst>
            </p:cNvPr>
            <p:cNvSpPr txBox="1"/>
            <p:nvPr/>
          </p:nvSpPr>
          <p:spPr>
            <a:xfrm>
              <a:off x="9766643" y="3454830"/>
              <a:ext cx="588623" cy="276999"/>
            </a:xfrm>
            <a:prstGeom prst="rect">
              <a:avLst/>
            </a:prstGeom>
            <a:noFill/>
          </p:spPr>
          <p:txBody>
            <a:bodyPr wrap="none" rtlCol="0">
              <a:spAutoFit/>
            </a:bodyPr>
            <a:lstStyle/>
            <a:p>
              <a:r>
                <a:rPr lang="fr-FR" sz="1200" dirty="0"/>
                <a:t>Action</a:t>
              </a:r>
            </a:p>
          </p:txBody>
        </p:sp>
        <p:sp>
          <p:nvSpPr>
            <p:cNvPr id="32" name="Rectangle 31">
              <a:extLst>
                <a:ext uri="{FF2B5EF4-FFF2-40B4-BE49-F238E27FC236}">
                  <a16:creationId xmlns:a16="http://schemas.microsoft.com/office/drawing/2014/main" id="{467A58D1-EA28-43E3-ABD4-C91B85F04E38}"/>
                </a:ext>
              </a:extLst>
            </p:cNvPr>
            <p:cNvSpPr/>
            <p:nvPr/>
          </p:nvSpPr>
          <p:spPr>
            <a:xfrm>
              <a:off x="9974556" y="3748590"/>
              <a:ext cx="986838" cy="29858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err="1">
                  <a:solidFill>
                    <a:schemeClr val="tx1"/>
                  </a:solidFill>
                </a:rPr>
                <a:t>meteoVille</a:t>
              </a:r>
              <a:endParaRPr lang="fr-FR" sz="1200" i="1" dirty="0">
                <a:solidFill>
                  <a:schemeClr val="tx1"/>
                </a:solidFill>
              </a:endParaRPr>
            </a:p>
          </p:txBody>
        </p:sp>
      </p:grpSp>
      <p:sp>
        <p:nvSpPr>
          <p:cNvPr id="34" name="ZoneTexte 33">
            <a:extLst>
              <a:ext uri="{FF2B5EF4-FFF2-40B4-BE49-F238E27FC236}">
                <a16:creationId xmlns:a16="http://schemas.microsoft.com/office/drawing/2014/main" id="{139A052B-C802-48C0-BBD0-629B632D7EFA}"/>
              </a:ext>
            </a:extLst>
          </p:cNvPr>
          <p:cNvSpPr txBox="1"/>
          <p:nvPr/>
        </p:nvSpPr>
        <p:spPr>
          <a:xfrm>
            <a:off x="7423385" y="4739821"/>
            <a:ext cx="1122295" cy="307777"/>
          </a:xfrm>
          <a:prstGeom prst="rect">
            <a:avLst/>
          </a:prstGeom>
          <a:noFill/>
        </p:spPr>
        <p:txBody>
          <a:bodyPr wrap="none" rtlCol="0">
            <a:spAutoFit/>
          </a:bodyPr>
          <a:lstStyle/>
          <a:p>
            <a:r>
              <a:rPr lang="fr-FR" sz="1400" b="1" dirty="0" err="1"/>
              <a:t>ObtenirInfos</a:t>
            </a:r>
            <a:endParaRPr lang="fr-FR" sz="1400" b="1" dirty="0"/>
          </a:p>
        </p:txBody>
      </p:sp>
      <p:sp>
        <p:nvSpPr>
          <p:cNvPr id="35" name="ZoneTexte 34">
            <a:extLst>
              <a:ext uri="{FF2B5EF4-FFF2-40B4-BE49-F238E27FC236}">
                <a16:creationId xmlns:a16="http://schemas.microsoft.com/office/drawing/2014/main" id="{1731B749-8B69-4F52-BB71-54F4483C36AE}"/>
              </a:ext>
            </a:extLst>
          </p:cNvPr>
          <p:cNvSpPr txBox="1"/>
          <p:nvPr/>
        </p:nvSpPr>
        <p:spPr>
          <a:xfrm>
            <a:off x="7356915" y="5045524"/>
            <a:ext cx="1194751" cy="276999"/>
          </a:xfrm>
          <a:prstGeom prst="rect">
            <a:avLst/>
          </a:prstGeom>
          <a:noFill/>
        </p:spPr>
        <p:txBody>
          <a:bodyPr wrap="none" rtlCol="0">
            <a:spAutoFit/>
          </a:bodyPr>
          <a:lstStyle/>
          <a:p>
            <a:r>
              <a:rPr lang="fr-FR" sz="1200" dirty="0"/>
              <a:t>Training Phrases</a:t>
            </a:r>
          </a:p>
        </p:txBody>
      </p:sp>
      <p:sp>
        <p:nvSpPr>
          <p:cNvPr id="36" name="Rectangle 35">
            <a:extLst>
              <a:ext uri="{FF2B5EF4-FFF2-40B4-BE49-F238E27FC236}">
                <a16:creationId xmlns:a16="http://schemas.microsoft.com/office/drawing/2014/main" id="{132AC0E2-4A44-4924-A856-20F05156B412}"/>
              </a:ext>
            </a:extLst>
          </p:cNvPr>
          <p:cNvSpPr/>
          <p:nvPr/>
        </p:nvSpPr>
        <p:spPr>
          <a:xfrm>
            <a:off x="7423385" y="5322523"/>
            <a:ext cx="1194752" cy="434341"/>
          </a:xfrm>
          <a:prstGeom prst="rect">
            <a:avLst/>
          </a:prstGeom>
          <a:solidFill>
            <a:schemeClr val="bg2">
              <a:lumMod val="9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chemeClr val="tx1"/>
                </a:solidFill>
              </a:rPr>
              <a:t>Qui est @</a:t>
            </a:r>
            <a:r>
              <a:rPr lang="fr-FR" sz="1200" i="1" dirty="0" err="1">
                <a:solidFill>
                  <a:schemeClr val="tx1"/>
                </a:solidFill>
              </a:rPr>
              <a:t>sys.any:nom</a:t>
            </a:r>
            <a:r>
              <a:rPr lang="fr-FR" sz="1200" i="1" dirty="0">
                <a:solidFill>
                  <a:schemeClr val="tx1"/>
                </a:solidFill>
              </a:rPr>
              <a:t> ?</a:t>
            </a:r>
          </a:p>
        </p:txBody>
      </p:sp>
      <p:sp>
        <p:nvSpPr>
          <p:cNvPr id="33" name="Rectangle : coins arrondis 32">
            <a:extLst>
              <a:ext uri="{FF2B5EF4-FFF2-40B4-BE49-F238E27FC236}">
                <a16:creationId xmlns:a16="http://schemas.microsoft.com/office/drawing/2014/main" id="{AD288228-B2B1-4C4B-925E-D9D3CCE1F0FA}"/>
              </a:ext>
            </a:extLst>
          </p:cNvPr>
          <p:cNvSpPr/>
          <p:nvPr/>
        </p:nvSpPr>
        <p:spPr>
          <a:xfrm>
            <a:off x="7423385" y="4732894"/>
            <a:ext cx="1219200" cy="1149816"/>
          </a:xfrm>
          <a:prstGeom prst="roundRect">
            <a:avLst/>
          </a:prstGeom>
          <a:solidFill>
            <a:schemeClr val="accent1">
              <a:lumMod val="60000"/>
              <a:lumOff val="4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24133E46-DF8F-4CB4-9C46-FCDC508C2AC5}"/>
              </a:ext>
            </a:extLst>
          </p:cNvPr>
          <p:cNvSpPr/>
          <p:nvPr/>
        </p:nvSpPr>
        <p:spPr>
          <a:xfrm>
            <a:off x="6873202" y="5544608"/>
            <a:ext cx="2162175" cy="642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ZoneTexte 40">
            <a:extLst>
              <a:ext uri="{FF2B5EF4-FFF2-40B4-BE49-F238E27FC236}">
                <a16:creationId xmlns:a16="http://schemas.microsoft.com/office/drawing/2014/main" id="{2170CAAE-B18F-43C8-8356-EFF5EC3BA8F9}"/>
              </a:ext>
            </a:extLst>
          </p:cNvPr>
          <p:cNvSpPr txBox="1"/>
          <p:nvPr/>
        </p:nvSpPr>
        <p:spPr>
          <a:xfrm>
            <a:off x="11071564" y="3609818"/>
            <a:ext cx="1054648" cy="369332"/>
          </a:xfrm>
          <a:prstGeom prst="rect">
            <a:avLst/>
          </a:prstGeom>
          <a:solidFill>
            <a:schemeClr val="bg1">
              <a:lumMod val="75000"/>
            </a:schemeClr>
          </a:solidFill>
        </p:spPr>
        <p:txBody>
          <a:bodyPr wrap="none" rtlCol="0">
            <a:spAutoFit/>
          </a:bodyPr>
          <a:lstStyle/>
          <a:p>
            <a:r>
              <a:rPr lang="fr-FR" dirty="0" err="1"/>
              <a:t>webhook</a:t>
            </a:r>
            <a:endParaRPr lang="fr-FR" dirty="0"/>
          </a:p>
        </p:txBody>
      </p:sp>
      <p:sp>
        <p:nvSpPr>
          <p:cNvPr id="42" name="Rectangle 41">
            <a:extLst>
              <a:ext uri="{FF2B5EF4-FFF2-40B4-BE49-F238E27FC236}">
                <a16:creationId xmlns:a16="http://schemas.microsoft.com/office/drawing/2014/main" id="{A6106180-D039-4FA9-838C-6F64AC36D3F7}"/>
              </a:ext>
            </a:extLst>
          </p:cNvPr>
          <p:cNvSpPr/>
          <p:nvPr/>
        </p:nvSpPr>
        <p:spPr>
          <a:xfrm>
            <a:off x="9673647" y="2384206"/>
            <a:ext cx="1775403" cy="8639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dirty="0">
                <a:solidFill>
                  <a:schemeClr val="tx1"/>
                </a:solidFill>
                <a:latin typeface="Courier New" panose="02070309020205020404" pitchFamily="49" charset="0"/>
                <a:cs typeface="Courier New" panose="02070309020205020404" pitchFamily="49" charset="0"/>
              </a:rPr>
              <a:t>{</a:t>
            </a:r>
          </a:p>
          <a:p>
            <a:r>
              <a:rPr lang="fr-FR" sz="1050" dirty="0">
                <a:solidFill>
                  <a:schemeClr val="tx1"/>
                </a:solidFill>
                <a:latin typeface="Courier New" panose="02070309020205020404" pitchFamily="49" charset="0"/>
                <a:cs typeface="Courier New" panose="02070309020205020404" pitchFamily="49" charset="0"/>
              </a:rPr>
              <a:t>Action</a:t>
            </a:r>
            <a:r>
              <a:rPr lang="fr-FR" sz="1100" dirty="0">
                <a:solidFill>
                  <a:schemeClr val="tx1"/>
                </a:solidFill>
                <a:latin typeface="Courier New" panose="02070309020205020404" pitchFamily="49" charset="0"/>
                <a:cs typeface="Courier New" panose="02070309020205020404" pitchFamily="49" charset="0"/>
              </a:rPr>
              <a:t>:</a:t>
            </a:r>
            <a:r>
              <a:rPr lang="fr-FR" dirty="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meteoVille</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a:solidFill>
                  <a:schemeClr val="tx1"/>
                </a:solidFill>
                <a:latin typeface="Courier New" panose="02070309020205020404" pitchFamily="49" charset="0"/>
                <a:cs typeface="Courier New" panose="02070309020205020404" pitchFamily="49" charset="0"/>
              </a:rPr>
              <a:t>Paramètre: Nantes</a:t>
            </a:r>
          </a:p>
          <a:p>
            <a:r>
              <a:rPr lang="fr-FR" sz="1050" dirty="0">
                <a:solidFill>
                  <a:schemeClr val="tx1"/>
                </a:solidFill>
                <a:latin typeface="Courier New" panose="02070309020205020404" pitchFamily="49" charset="0"/>
                <a:cs typeface="Courier New" panose="02070309020205020404" pitchFamily="49" charset="0"/>
              </a:rPr>
              <a:t>}</a:t>
            </a:r>
          </a:p>
        </p:txBody>
      </p:sp>
      <p:sp>
        <p:nvSpPr>
          <p:cNvPr id="43" name="Rectangle 42">
            <a:extLst>
              <a:ext uri="{FF2B5EF4-FFF2-40B4-BE49-F238E27FC236}">
                <a16:creationId xmlns:a16="http://schemas.microsoft.com/office/drawing/2014/main" id="{C63A5C1E-6C19-4DDB-9AE1-3FD33E61120D}"/>
              </a:ext>
            </a:extLst>
          </p:cNvPr>
          <p:cNvSpPr/>
          <p:nvPr/>
        </p:nvSpPr>
        <p:spPr>
          <a:xfrm>
            <a:off x="9673647" y="4342319"/>
            <a:ext cx="1775403" cy="8639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dirty="0">
                <a:solidFill>
                  <a:schemeClr val="tx1"/>
                </a:solidFill>
                <a:latin typeface="Courier New" panose="02070309020205020404" pitchFamily="49" charset="0"/>
                <a:cs typeface="Courier New" panose="02070309020205020404" pitchFamily="49" charset="0"/>
              </a:rPr>
              <a:t>{</a:t>
            </a:r>
          </a:p>
          <a:p>
            <a:r>
              <a:rPr lang="fr-FR" sz="1050" dirty="0" err="1">
                <a:solidFill>
                  <a:schemeClr val="tx1"/>
                </a:solidFill>
                <a:latin typeface="Courier New" panose="02070309020205020404" pitchFamily="49" charset="0"/>
                <a:cs typeface="Courier New" panose="02070309020205020404" pitchFamily="49" charset="0"/>
              </a:rPr>
              <a:t>fulfillmentText</a:t>
            </a:r>
            <a:r>
              <a:rPr lang="fr-FR" sz="1100" dirty="0">
                <a:solidFill>
                  <a:schemeClr val="tx1"/>
                </a:solidFill>
                <a:latin typeface="Courier New" panose="02070309020205020404" pitchFamily="49" charset="0"/>
                <a:cs typeface="Courier New" panose="02070309020205020404" pitchFamily="49" charset="0"/>
              </a:rPr>
              <a:t>:</a:t>
            </a:r>
            <a:r>
              <a:rPr lang="fr-FR" dirty="0">
                <a:solidFill>
                  <a:schemeClr val="tx1"/>
                </a:solidFill>
                <a:latin typeface="Courier New" panose="02070309020205020404" pitchFamily="49" charset="0"/>
                <a:cs typeface="Courier New" panose="02070309020205020404" pitchFamily="49" charset="0"/>
              </a:rPr>
              <a:t> </a:t>
            </a:r>
            <a:r>
              <a:rPr lang="fr-FR" sz="1050" dirty="0">
                <a:solidFill>
                  <a:schemeClr val="tx1"/>
                </a:solidFill>
                <a:latin typeface="Courier New" panose="02070309020205020404" pitchFamily="49" charset="0"/>
                <a:cs typeface="Courier New" panose="02070309020205020404" pitchFamily="49" charset="0"/>
              </a:rPr>
              <a:t>« le temps à Nantes est dégagé</a:t>
            </a:r>
          </a:p>
          <a:p>
            <a:r>
              <a:rPr lang="fr-FR" sz="1050" dirty="0">
                <a:solidFill>
                  <a:schemeClr val="tx1"/>
                </a:solidFill>
                <a:latin typeface="Courier New" panose="02070309020205020404" pitchFamily="49" charset="0"/>
                <a:cs typeface="Courier New" panose="02070309020205020404" pitchFamily="49" charset="0"/>
              </a:rPr>
              <a:t>}</a:t>
            </a:r>
          </a:p>
        </p:txBody>
      </p:sp>
      <p:sp>
        <p:nvSpPr>
          <p:cNvPr id="44" name="ZoneTexte 43">
            <a:extLst>
              <a:ext uri="{FF2B5EF4-FFF2-40B4-BE49-F238E27FC236}">
                <a16:creationId xmlns:a16="http://schemas.microsoft.com/office/drawing/2014/main" id="{BC808FD7-9529-4859-8C16-97150F996809}"/>
              </a:ext>
            </a:extLst>
          </p:cNvPr>
          <p:cNvSpPr txBox="1"/>
          <p:nvPr/>
        </p:nvSpPr>
        <p:spPr>
          <a:xfrm>
            <a:off x="9525438" y="1371443"/>
            <a:ext cx="1899558" cy="984885"/>
          </a:xfrm>
          <a:prstGeom prst="rect">
            <a:avLst/>
          </a:prstGeom>
          <a:noFill/>
        </p:spPr>
        <p:txBody>
          <a:bodyPr wrap="none" rtlCol="0">
            <a:spAutoFit/>
          </a:bodyPr>
          <a:lstStyle/>
          <a:p>
            <a:pPr algn="ctr"/>
            <a:r>
              <a:rPr lang="fr-FR" sz="2000" b="1" dirty="0"/>
              <a:t>Intégration avec</a:t>
            </a:r>
          </a:p>
          <a:p>
            <a:pPr algn="ctr"/>
            <a:r>
              <a:rPr lang="fr-FR" sz="2000" b="1" dirty="0"/>
              <a:t>un backend</a:t>
            </a:r>
          </a:p>
          <a:p>
            <a:pPr algn="ctr"/>
            <a:r>
              <a:rPr lang="fr-FR" dirty="0"/>
              <a:t>(</a:t>
            </a:r>
            <a:r>
              <a:rPr lang="fr-FR" dirty="0" err="1"/>
              <a:t>Fulfillment</a:t>
            </a:r>
            <a:r>
              <a:rPr lang="fr-FR" dirty="0"/>
              <a:t>)</a:t>
            </a:r>
          </a:p>
        </p:txBody>
      </p:sp>
      <p:sp>
        <p:nvSpPr>
          <p:cNvPr id="45" name="ZoneTexte 44">
            <a:extLst>
              <a:ext uri="{FF2B5EF4-FFF2-40B4-BE49-F238E27FC236}">
                <a16:creationId xmlns:a16="http://schemas.microsoft.com/office/drawing/2014/main" id="{A645B624-624F-4665-84C6-1EA7188F563F}"/>
              </a:ext>
            </a:extLst>
          </p:cNvPr>
          <p:cNvSpPr txBox="1"/>
          <p:nvPr/>
        </p:nvSpPr>
        <p:spPr>
          <a:xfrm>
            <a:off x="6362758" y="5667092"/>
            <a:ext cx="3537700" cy="738664"/>
          </a:xfrm>
          <a:prstGeom prst="rect">
            <a:avLst/>
          </a:prstGeom>
          <a:noFill/>
        </p:spPr>
        <p:txBody>
          <a:bodyPr wrap="none" rtlCol="0">
            <a:spAutoFit/>
          </a:bodyPr>
          <a:lstStyle/>
          <a:p>
            <a:pPr algn="ctr"/>
            <a:r>
              <a:rPr lang="fr-FR" sz="2400" b="1" dirty="0"/>
              <a:t>API</a:t>
            </a:r>
            <a:r>
              <a:rPr lang="fr-FR" sz="2000" b="1" dirty="0"/>
              <a:t> de Gestion de l’agent</a:t>
            </a:r>
          </a:p>
          <a:p>
            <a:pPr algn="ctr"/>
            <a:r>
              <a:rPr lang="fr-FR" dirty="0"/>
              <a:t>Change le comportement de l’agent</a:t>
            </a:r>
          </a:p>
        </p:txBody>
      </p:sp>
      <p:sp>
        <p:nvSpPr>
          <p:cNvPr id="46" name="Flèche : droite 45">
            <a:extLst>
              <a:ext uri="{FF2B5EF4-FFF2-40B4-BE49-F238E27FC236}">
                <a16:creationId xmlns:a16="http://schemas.microsoft.com/office/drawing/2014/main" id="{0B5C3CD8-2B95-413C-AD66-A5DC74EF68BC}"/>
              </a:ext>
            </a:extLst>
          </p:cNvPr>
          <p:cNvSpPr/>
          <p:nvPr/>
        </p:nvSpPr>
        <p:spPr>
          <a:xfrm>
            <a:off x="3788870" y="2839822"/>
            <a:ext cx="602399" cy="24765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Flèche : droite 46">
            <a:extLst>
              <a:ext uri="{FF2B5EF4-FFF2-40B4-BE49-F238E27FC236}">
                <a16:creationId xmlns:a16="http://schemas.microsoft.com/office/drawing/2014/main" id="{A8CFABB8-2D8A-49DF-80C5-CC07ECF433C6}"/>
              </a:ext>
            </a:extLst>
          </p:cNvPr>
          <p:cNvSpPr/>
          <p:nvPr/>
        </p:nvSpPr>
        <p:spPr>
          <a:xfrm>
            <a:off x="6207214" y="2816194"/>
            <a:ext cx="602399" cy="24765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8" name="Flèche : droite 47">
            <a:extLst>
              <a:ext uri="{FF2B5EF4-FFF2-40B4-BE49-F238E27FC236}">
                <a16:creationId xmlns:a16="http://schemas.microsoft.com/office/drawing/2014/main" id="{367F2117-8D21-4D11-B3D9-7AE133160C4B}"/>
              </a:ext>
            </a:extLst>
          </p:cNvPr>
          <p:cNvSpPr/>
          <p:nvPr/>
        </p:nvSpPr>
        <p:spPr>
          <a:xfrm>
            <a:off x="9090277" y="2805669"/>
            <a:ext cx="602399" cy="24765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9" name="Flèche : droite 48">
            <a:extLst>
              <a:ext uri="{FF2B5EF4-FFF2-40B4-BE49-F238E27FC236}">
                <a16:creationId xmlns:a16="http://schemas.microsoft.com/office/drawing/2014/main" id="{ED67257F-6FFA-4D69-8694-CB9A9BE60628}"/>
              </a:ext>
            </a:extLst>
          </p:cNvPr>
          <p:cNvSpPr/>
          <p:nvPr/>
        </p:nvSpPr>
        <p:spPr>
          <a:xfrm flipH="1">
            <a:off x="9063440" y="4691829"/>
            <a:ext cx="602399" cy="24765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Flèche : droite 49">
            <a:extLst>
              <a:ext uri="{FF2B5EF4-FFF2-40B4-BE49-F238E27FC236}">
                <a16:creationId xmlns:a16="http://schemas.microsoft.com/office/drawing/2014/main" id="{967CF11A-32B2-422A-8B0B-C4FCD4A55881}"/>
              </a:ext>
            </a:extLst>
          </p:cNvPr>
          <p:cNvSpPr/>
          <p:nvPr/>
        </p:nvSpPr>
        <p:spPr>
          <a:xfrm flipH="1">
            <a:off x="6197257" y="4627164"/>
            <a:ext cx="602399" cy="24765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1" name="Flèche : droite 50">
            <a:extLst>
              <a:ext uri="{FF2B5EF4-FFF2-40B4-BE49-F238E27FC236}">
                <a16:creationId xmlns:a16="http://schemas.microsoft.com/office/drawing/2014/main" id="{BACC9B03-4095-4334-BC80-DF2DA960E15B}"/>
              </a:ext>
            </a:extLst>
          </p:cNvPr>
          <p:cNvSpPr/>
          <p:nvPr/>
        </p:nvSpPr>
        <p:spPr>
          <a:xfrm flipH="1">
            <a:off x="3845786" y="4667822"/>
            <a:ext cx="602399" cy="24765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2" name="Flèche : virage 51">
            <a:extLst>
              <a:ext uri="{FF2B5EF4-FFF2-40B4-BE49-F238E27FC236}">
                <a16:creationId xmlns:a16="http://schemas.microsoft.com/office/drawing/2014/main" id="{9881EC8C-E01C-4211-9416-FB38749B3386}"/>
              </a:ext>
            </a:extLst>
          </p:cNvPr>
          <p:cNvSpPr/>
          <p:nvPr/>
        </p:nvSpPr>
        <p:spPr>
          <a:xfrm rot="5400000">
            <a:off x="11598888" y="2695178"/>
            <a:ext cx="347448" cy="519617"/>
          </a:xfrm>
          <a:prstGeom prst="ben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3" name="Flèche : virage 52">
            <a:extLst>
              <a:ext uri="{FF2B5EF4-FFF2-40B4-BE49-F238E27FC236}">
                <a16:creationId xmlns:a16="http://schemas.microsoft.com/office/drawing/2014/main" id="{1C05B748-A4E5-4E88-B894-051EDEF86CC8}"/>
              </a:ext>
            </a:extLst>
          </p:cNvPr>
          <p:cNvSpPr/>
          <p:nvPr/>
        </p:nvSpPr>
        <p:spPr>
          <a:xfrm rot="10800000">
            <a:off x="11598888" y="4409553"/>
            <a:ext cx="347448" cy="519617"/>
          </a:xfrm>
          <a:prstGeom prst="ben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1889582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4C4053AC-28BF-4687-B9A4-8024FF786246}"/>
              </a:ext>
            </a:extLst>
          </p:cNvPr>
          <p:cNvPicPr>
            <a:picLocks noChangeAspect="1"/>
          </p:cNvPicPr>
          <p:nvPr/>
        </p:nvPicPr>
        <p:blipFill>
          <a:blip r:embed="rId2"/>
          <a:stretch>
            <a:fillRect/>
          </a:stretch>
        </p:blipFill>
        <p:spPr>
          <a:xfrm>
            <a:off x="1233399" y="767330"/>
            <a:ext cx="10257692" cy="5692455"/>
          </a:xfrm>
          <a:prstGeom prst="rect">
            <a:avLst/>
          </a:prstGeom>
        </p:spPr>
      </p:pic>
      <p:sp>
        <p:nvSpPr>
          <p:cNvPr id="2" name="Titre 1">
            <a:extLst>
              <a:ext uri="{FF2B5EF4-FFF2-40B4-BE49-F238E27FC236}">
                <a16:creationId xmlns:a16="http://schemas.microsoft.com/office/drawing/2014/main" id="{9255890D-6B52-4E95-BB92-20B4041800AA}"/>
              </a:ext>
            </a:extLst>
          </p:cNvPr>
          <p:cNvSpPr>
            <a:spLocks noGrp="1"/>
          </p:cNvSpPr>
          <p:nvPr>
            <p:ph type="title"/>
          </p:nvPr>
        </p:nvSpPr>
        <p:spPr>
          <a:xfrm>
            <a:off x="229773" y="-622083"/>
            <a:ext cx="10058400" cy="1450757"/>
          </a:xfrm>
        </p:spPr>
        <p:txBody>
          <a:bodyPr/>
          <a:lstStyle/>
          <a:p>
            <a:r>
              <a:rPr lang="fr-FR" dirty="0"/>
              <a:t>Vocabulaire de </a:t>
            </a:r>
            <a:r>
              <a:rPr lang="fr-FR" dirty="0" err="1"/>
              <a:t>DialogFlow</a:t>
            </a:r>
            <a:r>
              <a:rPr lang="fr-FR" dirty="0"/>
              <a:t> </a:t>
            </a:r>
          </a:p>
        </p:txBody>
      </p:sp>
      <p:sp>
        <p:nvSpPr>
          <p:cNvPr id="3" name="Espace réservé de la date 2">
            <a:extLst>
              <a:ext uri="{FF2B5EF4-FFF2-40B4-BE49-F238E27FC236}">
                <a16:creationId xmlns:a16="http://schemas.microsoft.com/office/drawing/2014/main" id="{86A8A021-F08D-48D4-9D86-23342FA38629}"/>
              </a:ext>
            </a:extLst>
          </p:cNvPr>
          <p:cNvSpPr>
            <a:spLocks noGrp="1"/>
          </p:cNvSpPr>
          <p:nvPr>
            <p:ph type="dt" sz="half" idx="10"/>
          </p:nvPr>
        </p:nvSpPr>
        <p:spPr/>
        <p:txBody>
          <a:bodyPr/>
          <a:lstStyle/>
          <a:p>
            <a:fld id="{6C0D2CF0-5615-4BCC-9252-CF870D63713E}" type="datetime1">
              <a:rPr lang="en-US" smtClean="0"/>
              <a:t>11/21/2019</a:t>
            </a:fld>
            <a:endParaRPr lang="en-US" dirty="0"/>
          </a:p>
        </p:txBody>
      </p:sp>
      <p:sp>
        <p:nvSpPr>
          <p:cNvPr id="4" name="Espace réservé du pied de page 3">
            <a:extLst>
              <a:ext uri="{FF2B5EF4-FFF2-40B4-BE49-F238E27FC236}">
                <a16:creationId xmlns:a16="http://schemas.microsoft.com/office/drawing/2014/main" id="{4848CC25-8F28-4246-890F-BE7EFD0E05AD}"/>
              </a:ext>
            </a:extLst>
          </p:cNvPr>
          <p:cNvSpPr>
            <a:spLocks noGrp="1"/>
          </p:cNvSpPr>
          <p:nvPr>
            <p:ph type="ftr" sz="quarter" idx="11"/>
          </p:nvPr>
        </p:nvSpPr>
        <p:spPr/>
        <p:txBody>
          <a:bodyPr/>
          <a:lstStyle/>
          <a:p>
            <a:r>
              <a:rPr lang="en-US"/>
              <a:t>Hugues Van-Eylen</a:t>
            </a:r>
            <a:endParaRPr lang="en-US" dirty="0"/>
          </a:p>
        </p:txBody>
      </p:sp>
      <p:sp>
        <p:nvSpPr>
          <p:cNvPr id="5" name="Espace réservé du numéro de diapositive 4">
            <a:extLst>
              <a:ext uri="{FF2B5EF4-FFF2-40B4-BE49-F238E27FC236}">
                <a16:creationId xmlns:a16="http://schemas.microsoft.com/office/drawing/2014/main" id="{F51BE259-82F2-4C0A-823A-C8F90853279F}"/>
              </a:ext>
            </a:extLst>
          </p:cNvPr>
          <p:cNvSpPr>
            <a:spLocks noGrp="1"/>
          </p:cNvSpPr>
          <p:nvPr>
            <p:ph type="sldNum" sz="quarter" idx="12"/>
          </p:nvPr>
        </p:nvSpPr>
        <p:spPr/>
        <p:txBody>
          <a:bodyPr/>
          <a:lstStyle/>
          <a:p>
            <a:fld id="{4FAB73BC-B049-4115-A692-8D63A059BFB8}" type="slidenum">
              <a:rPr lang="en-US" smtClean="0"/>
              <a:t>34</a:t>
            </a:fld>
            <a:endParaRPr lang="en-US" dirty="0"/>
          </a:p>
        </p:txBody>
      </p:sp>
      <p:cxnSp>
        <p:nvCxnSpPr>
          <p:cNvPr id="9" name="Connecteur droit 8">
            <a:extLst>
              <a:ext uri="{FF2B5EF4-FFF2-40B4-BE49-F238E27FC236}">
                <a16:creationId xmlns:a16="http://schemas.microsoft.com/office/drawing/2014/main" id="{742AE6A8-893E-4502-97F2-9F4837A77D37}"/>
              </a:ext>
            </a:extLst>
          </p:cNvPr>
          <p:cNvCxnSpPr/>
          <p:nvPr/>
        </p:nvCxnSpPr>
        <p:spPr>
          <a:xfrm>
            <a:off x="8604239" y="373806"/>
            <a:ext cx="0" cy="582880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CFF2B210-898C-42CA-B3AB-4ED37CB528CC}"/>
              </a:ext>
            </a:extLst>
          </p:cNvPr>
          <p:cNvSpPr txBox="1"/>
          <p:nvPr/>
        </p:nvSpPr>
        <p:spPr>
          <a:xfrm>
            <a:off x="9982200" y="828675"/>
            <a:ext cx="1471750" cy="461665"/>
          </a:xfrm>
          <a:prstGeom prst="rect">
            <a:avLst/>
          </a:prstGeom>
          <a:noFill/>
        </p:spPr>
        <p:txBody>
          <a:bodyPr wrap="none" rtlCol="0">
            <a:spAutoFit/>
          </a:bodyPr>
          <a:lstStyle/>
          <a:p>
            <a:r>
              <a:rPr lang="fr-FR" sz="2400" dirty="0"/>
              <a:t>Exécution </a:t>
            </a:r>
          </a:p>
        </p:txBody>
      </p:sp>
      <p:sp>
        <p:nvSpPr>
          <p:cNvPr id="11" name="ZoneTexte 10">
            <a:extLst>
              <a:ext uri="{FF2B5EF4-FFF2-40B4-BE49-F238E27FC236}">
                <a16:creationId xmlns:a16="http://schemas.microsoft.com/office/drawing/2014/main" id="{C5F492EB-4585-45F7-BD55-7F22456AF393}"/>
              </a:ext>
            </a:extLst>
          </p:cNvPr>
          <p:cNvSpPr txBox="1"/>
          <p:nvPr/>
        </p:nvSpPr>
        <p:spPr>
          <a:xfrm>
            <a:off x="6572250" y="828674"/>
            <a:ext cx="1687129" cy="461665"/>
          </a:xfrm>
          <a:prstGeom prst="rect">
            <a:avLst/>
          </a:prstGeom>
          <a:noFill/>
        </p:spPr>
        <p:txBody>
          <a:bodyPr wrap="none" rtlCol="0">
            <a:spAutoFit/>
          </a:bodyPr>
          <a:lstStyle/>
          <a:p>
            <a:r>
              <a:rPr lang="fr-FR" sz="2400" dirty="0"/>
              <a:t>Déclaration </a:t>
            </a:r>
          </a:p>
        </p:txBody>
      </p:sp>
    </p:spTree>
    <p:extLst>
      <p:ext uri="{BB962C8B-B14F-4D97-AF65-F5344CB8AC3E}">
        <p14:creationId xmlns:p14="http://schemas.microsoft.com/office/powerpoint/2010/main" val="279196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F752CA-AE00-43ED-8E99-88261057E7DD}"/>
              </a:ext>
            </a:extLst>
          </p:cNvPr>
          <p:cNvSpPr>
            <a:spLocks noGrp="1"/>
          </p:cNvSpPr>
          <p:nvPr>
            <p:ph type="title"/>
          </p:nvPr>
        </p:nvSpPr>
        <p:spPr/>
        <p:txBody>
          <a:bodyPr/>
          <a:lstStyle/>
          <a:p>
            <a:r>
              <a:rPr lang="fr-FR" dirty="0"/>
              <a:t>Agent</a:t>
            </a:r>
          </a:p>
        </p:txBody>
      </p:sp>
      <p:sp>
        <p:nvSpPr>
          <p:cNvPr id="3" name="Espace réservé du contenu 2">
            <a:extLst>
              <a:ext uri="{FF2B5EF4-FFF2-40B4-BE49-F238E27FC236}">
                <a16:creationId xmlns:a16="http://schemas.microsoft.com/office/drawing/2014/main" id="{693AE087-DA5D-4D5D-831A-5B9FE8483872}"/>
              </a:ext>
            </a:extLst>
          </p:cNvPr>
          <p:cNvSpPr>
            <a:spLocks noGrp="1"/>
          </p:cNvSpPr>
          <p:nvPr>
            <p:ph idx="1"/>
          </p:nvPr>
        </p:nvSpPr>
        <p:spPr/>
        <p:txBody>
          <a:bodyPr/>
          <a:lstStyle/>
          <a:p>
            <a:pPr>
              <a:buFont typeface="Wingdings" panose="05000000000000000000" pitchFamily="2" charset="2"/>
              <a:buChar char="v"/>
            </a:pPr>
            <a:r>
              <a:rPr lang="fr-FR" dirty="0"/>
              <a:t> </a:t>
            </a:r>
            <a:r>
              <a:rPr lang="fr-FR" sz="2800" dirty="0"/>
              <a:t>C’est un composant ayant pour fonction la compréhension du langage naturel – il reçoit une phrase en Langage Naturel et renvoie une structure de données comportant </a:t>
            </a:r>
          </a:p>
          <a:p>
            <a:pPr lvl="1">
              <a:buFont typeface="Courier New" panose="02070309020205020404" pitchFamily="49" charset="0"/>
              <a:buChar char="o"/>
            </a:pPr>
            <a:r>
              <a:rPr lang="fr-FR" sz="2400" dirty="0"/>
              <a:t> L’intention de l’interlocuteur (je commande un café)</a:t>
            </a:r>
          </a:p>
          <a:p>
            <a:pPr lvl="1">
              <a:buFont typeface="Courier New" panose="02070309020205020404" pitchFamily="49" charset="0"/>
              <a:buChar char="o"/>
            </a:pPr>
            <a:r>
              <a:rPr lang="fr-FR" sz="2400" dirty="0"/>
              <a:t> Les paramètres éventuels sur lesquels l’intention porte (type du café long, court, serré)</a:t>
            </a:r>
          </a:p>
          <a:p>
            <a:pPr>
              <a:buFont typeface="Wingdings" panose="05000000000000000000" pitchFamily="2" charset="2"/>
              <a:buChar char="v"/>
            </a:pPr>
            <a:r>
              <a:rPr lang="fr-FR" sz="2800" dirty="0"/>
              <a:t> Il peut aussi gérer des fils de conversation en utilisant des concepts comme les contextes, les enchaînements d’intention, les remplissages de paramètres, etc.</a:t>
            </a:r>
          </a:p>
        </p:txBody>
      </p:sp>
      <p:sp>
        <p:nvSpPr>
          <p:cNvPr id="4" name="Espace réservé de la date 3">
            <a:extLst>
              <a:ext uri="{FF2B5EF4-FFF2-40B4-BE49-F238E27FC236}">
                <a16:creationId xmlns:a16="http://schemas.microsoft.com/office/drawing/2014/main" id="{F49F9282-0D9D-4C89-A285-B8421E1DC449}"/>
              </a:ext>
            </a:extLst>
          </p:cNvPr>
          <p:cNvSpPr>
            <a:spLocks noGrp="1"/>
          </p:cNvSpPr>
          <p:nvPr>
            <p:ph type="dt" sz="half" idx="10"/>
          </p:nvPr>
        </p:nvSpPr>
        <p:spPr/>
        <p:txBody>
          <a:bodyPr/>
          <a:lstStyle/>
          <a:p>
            <a:fld id="{EAE601B6-8068-4725-8D45-0B9C1957BD95}" type="datetime1">
              <a:rPr lang="en-US" smtClean="0"/>
              <a:t>11/21/2019</a:t>
            </a:fld>
            <a:endParaRPr lang="en-US" dirty="0"/>
          </a:p>
        </p:txBody>
      </p:sp>
      <p:sp>
        <p:nvSpPr>
          <p:cNvPr id="5" name="Espace réservé du pied de page 4">
            <a:extLst>
              <a:ext uri="{FF2B5EF4-FFF2-40B4-BE49-F238E27FC236}">
                <a16:creationId xmlns:a16="http://schemas.microsoft.com/office/drawing/2014/main" id="{62753760-EBB3-4112-A142-EC77A78EAA62}"/>
              </a:ext>
            </a:extLst>
          </p:cNvPr>
          <p:cNvSpPr>
            <a:spLocks noGrp="1"/>
          </p:cNvSpPr>
          <p:nvPr>
            <p:ph type="ftr" sz="quarter" idx="11"/>
          </p:nvPr>
        </p:nvSpPr>
        <p:spPr/>
        <p:txBody>
          <a:bodyPr/>
          <a:lstStyle/>
          <a:p>
            <a:r>
              <a:rPr lang="en-US"/>
              <a:t>Hugues Van-Eylen</a:t>
            </a:r>
            <a:endParaRPr lang="en-US" dirty="0"/>
          </a:p>
        </p:txBody>
      </p:sp>
      <p:sp>
        <p:nvSpPr>
          <p:cNvPr id="6" name="Espace réservé du numéro de diapositive 5">
            <a:extLst>
              <a:ext uri="{FF2B5EF4-FFF2-40B4-BE49-F238E27FC236}">
                <a16:creationId xmlns:a16="http://schemas.microsoft.com/office/drawing/2014/main" id="{87DDC6CC-ECCC-471A-9668-7EEAE1A2F621}"/>
              </a:ext>
            </a:extLst>
          </p:cNvPr>
          <p:cNvSpPr>
            <a:spLocks noGrp="1"/>
          </p:cNvSpPr>
          <p:nvPr>
            <p:ph type="sldNum" sz="quarter" idx="12"/>
          </p:nvPr>
        </p:nvSpPr>
        <p:spPr/>
        <p:txBody>
          <a:bodyPr/>
          <a:lstStyle/>
          <a:p>
            <a:fld id="{629637A9-119A-49DA-BD12-AAC58B377D80}" type="slidenum">
              <a:rPr lang="en-US" smtClean="0"/>
              <a:t>35</a:t>
            </a:fld>
            <a:endParaRPr lang="en-US" dirty="0"/>
          </a:p>
        </p:txBody>
      </p:sp>
    </p:spTree>
    <p:extLst>
      <p:ext uri="{BB962C8B-B14F-4D97-AF65-F5344CB8AC3E}">
        <p14:creationId xmlns:p14="http://schemas.microsoft.com/office/powerpoint/2010/main" val="3059949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8461DC-6504-4795-9FC9-20E61009D975}"/>
              </a:ext>
            </a:extLst>
          </p:cNvPr>
          <p:cNvSpPr>
            <a:spLocks noGrp="1"/>
          </p:cNvSpPr>
          <p:nvPr>
            <p:ph type="title"/>
          </p:nvPr>
        </p:nvSpPr>
        <p:spPr/>
        <p:txBody>
          <a:bodyPr/>
          <a:lstStyle/>
          <a:p>
            <a:r>
              <a:rPr lang="fr-FR" dirty="0"/>
              <a:t>Intention</a:t>
            </a:r>
          </a:p>
        </p:txBody>
      </p:sp>
      <p:sp>
        <p:nvSpPr>
          <p:cNvPr id="3" name="Espace réservé du contenu 2">
            <a:extLst>
              <a:ext uri="{FF2B5EF4-FFF2-40B4-BE49-F238E27FC236}">
                <a16:creationId xmlns:a16="http://schemas.microsoft.com/office/drawing/2014/main" id="{DA09D413-C076-4B49-8C58-5774EB9D0D86}"/>
              </a:ext>
            </a:extLst>
          </p:cNvPr>
          <p:cNvSpPr>
            <a:spLocks noGrp="1"/>
          </p:cNvSpPr>
          <p:nvPr>
            <p:ph idx="1"/>
          </p:nvPr>
        </p:nvSpPr>
        <p:spPr/>
        <p:txBody>
          <a:bodyPr>
            <a:normAutofit fontScale="92500" lnSpcReduction="10000"/>
          </a:bodyPr>
          <a:lstStyle/>
          <a:p>
            <a:pPr>
              <a:buFont typeface="Wingdings" panose="05000000000000000000" pitchFamily="2" charset="2"/>
              <a:buChar char="v"/>
            </a:pPr>
            <a:r>
              <a:rPr lang="fr-FR" sz="2600" dirty="0"/>
              <a:t> Une intention définit ce que l’agent doit comprendre de phrases en langage naturel fournies par l’utilisateur. C’est une correspondance entre des phrases et une action souhaitée par l’utilisateur avec les paramètres (entités) associées.</a:t>
            </a:r>
          </a:p>
          <a:p>
            <a:pPr>
              <a:buFont typeface="Wingdings" panose="05000000000000000000" pitchFamily="2" charset="2"/>
              <a:buChar char="v"/>
            </a:pPr>
            <a:r>
              <a:rPr lang="fr-FR" sz="2600" dirty="0"/>
              <a:t> Il y a 4 grandes parties à la définition d’une intention:</a:t>
            </a:r>
          </a:p>
          <a:p>
            <a:pPr lvl="1">
              <a:buFont typeface="Courier New" panose="02070309020205020404" pitchFamily="49" charset="0"/>
              <a:buChar char="o"/>
            </a:pPr>
            <a:r>
              <a:rPr lang="fr-FR" sz="2300" dirty="0"/>
              <a:t> Les phrases d’entraînement qui sont des exemples ou des </a:t>
            </a:r>
            <a:r>
              <a:rPr lang="fr-FR" sz="2300" dirty="0" err="1"/>
              <a:t>templates</a:t>
            </a:r>
            <a:r>
              <a:rPr lang="fr-FR" sz="2300" dirty="0"/>
              <a:t> représentant ce que l’utilisateur pourra dire à l’agent – plus il y en a plus l’agent pourra s’adapter aux locutions de chaque interlocuteur – c’est la partie centrale de l’entraînement de l’agent</a:t>
            </a:r>
          </a:p>
          <a:p>
            <a:pPr lvl="1">
              <a:buFont typeface="Courier New" panose="02070309020205020404" pitchFamily="49" charset="0"/>
              <a:buChar char="o"/>
            </a:pPr>
            <a:r>
              <a:rPr lang="fr-FR" sz="2300" dirty="0"/>
              <a:t> L’action qui est un libellé nommant l’action à effectuer – elle transmise par l’agent au </a:t>
            </a:r>
            <a:r>
              <a:rPr lang="fr-FR" sz="2300" dirty="0" err="1"/>
              <a:t>webhook</a:t>
            </a:r>
            <a:endParaRPr lang="fr-FR" sz="2300" dirty="0"/>
          </a:p>
          <a:p>
            <a:pPr lvl="1">
              <a:buFont typeface="Courier New" panose="02070309020205020404" pitchFamily="49" charset="0"/>
              <a:buChar char="o"/>
            </a:pPr>
            <a:r>
              <a:rPr lang="fr-FR" sz="2300" dirty="0"/>
              <a:t> Les réponses qui sont des phrases produites par l’agent en réponse à l’intention</a:t>
            </a:r>
          </a:p>
          <a:p>
            <a:pPr lvl="1">
              <a:buFont typeface="Courier New" panose="02070309020205020404" pitchFamily="49" charset="0"/>
              <a:buChar char="o"/>
            </a:pPr>
            <a:r>
              <a:rPr lang="fr-FR" sz="2300" dirty="0"/>
              <a:t> Les contextes qui vont permettre de gérer des conversations composées de plusieurs successions d’intention et d’avoir une mémoire de la conversation.</a:t>
            </a:r>
          </a:p>
          <a:p>
            <a:endParaRPr lang="fr-FR" sz="2800" dirty="0"/>
          </a:p>
        </p:txBody>
      </p:sp>
      <p:sp>
        <p:nvSpPr>
          <p:cNvPr id="4" name="Espace réservé de la date 3">
            <a:extLst>
              <a:ext uri="{FF2B5EF4-FFF2-40B4-BE49-F238E27FC236}">
                <a16:creationId xmlns:a16="http://schemas.microsoft.com/office/drawing/2014/main" id="{76C8B1C0-C592-4E7E-9D8D-9F85A4F5489C}"/>
              </a:ext>
            </a:extLst>
          </p:cNvPr>
          <p:cNvSpPr>
            <a:spLocks noGrp="1"/>
          </p:cNvSpPr>
          <p:nvPr>
            <p:ph type="dt" sz="half" idx="10"/>
          </p:nvPr>
        </p:nvSpPr>
        <p:spPr/>
        <p:txBody>
          <a:bodyPr/>
          <a:lstStyle/>
          <a:p>
            <a:fld id="{EAE601B6-8068-4725-8D45-0B9C1957BD95}" type="datetime1">
              <a:rPr lang="en-US" smtClean="0"/>
              <a:t>11/21/2019</a:t>
            </a:fld>
            <a:endParaRPr lang="en-US" dirty="0"/>
          </a:p>
        </p:txBody>
      </p:sp>
      <p:sp>
        <p:nvSpPr>
          <p:cNvPr id="5" name="Espace réservé du pied de page 4">
            <a:extLst>
              <a:ext uri="{FF2B5EF4-FFF2-40B4-BE49-F238E27FC236}">
                <a16:creationId xmlns:a16="http://schemas.microsoft.com/office/drawing/2014/main" id="{961541AE-8CD8-4A5D-9566-E50A89361E97}"/>
              </a:ext>
            </a:extLst>
          </p:cNvPr>
          <p:cNvSpPr>
            <a:spLocks noGrp="1"/>
          </p:cNvSpPr>
          <p:nvPr>
            <p:ph type="ftr" sz="quarter" idx="11"/>
          </p:nvPr>
        </p:nvSpPr>
        <p:spPr/>
        <p:txBody>
          <a:bodyPr/>
          <a:lstStyle/>
          <a:p>
            <a:r>
              <a:rPr lang="en-US"/>
              <a:t>Hugues Van-Eylen</a:t>
            </a:r>
            <a:endParaRPr lang="en-US" dirty="0"/>
          </a:p>
        </p:txBody>
      </p:sp>
      <p:sp>
        <p:nvSpPr>
          <p:cNvPr id="6" name="Espace réservé du numéro de diapositive 5">
            <a:extLst>
              <a:ext uri="{FF2B5EF4-FFF2-40B4-BE49-F238E27FC236}">
                <a16:creationId xmlns:a16="http://schemas.microsoft.com/office/drawing/2014/main" id="{2277F0EC-525A-4BE8-A029-B526610F48FE}"/>
              </a:ext>
            </a:extLst>
          </p:cNvPr>
          <p:cNvSpPr>
            <a:spLocks noGrp="1"/>
          </p:cNvSpPr>
          <p:nvPr>
            <p:ph type="sldNum" sz="quarter" idx="12"/>
          </p:nvPr>
        </p:nvSpPr>
        <p:spPr/>
        <p:txBody>
          <a:bodyPr/>
          <a:lstStyle/>
          <a:p>
            <a:fld id="{629637A9-119A-49DA-BD12-AAC58B377D80}" type="slidenum">
              <a:rPr lang="en-US" smtClean="0"/>
              <a:t>36</a:t>
            </a:fld>
            <a:endParaRPr lang="en-US" dirty="0"/>
          </a:p>
        </p:txBody>
      </p:sp>
    </p:spTree>
    <p:extLst>
      <p:ext uri="{BB962C8B-B14F-4D97-AF65-F5344CB8AC3E}">
        <p14:creationId xmlns:p14="http://schemas.microsoft.com/office/powerpoint/2010/main" val="1475175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B706E1-EA38-42D5-9306-FC067177AE92}"/>
              </a:ext>
            </a:extLst>
          </p:cNvPr>
          <p:cNvSpPr>
            <a:spLocks noGrp="1"/>
          </p:cNvSpPr>
          <p:nvPr>
            <p:ph type="title"/>
          </p:nvPr>
        </p:nvSpPr>
        <p:spPr/>
        <p:txBody>
          <a:bodyPr/>
          <a:lstStyle/>
          <a:p>
            <a:r>
              <a:rPr lang="fr-FR" dirty="0"/>
              <a:t>Entité  </a:t>
            </a:r>
          </a:p>
        </p:txBody>
      </p:sp>
      <p:sp>
        <p:nvSpPr>
          <p:cNvPr id="3" name="Espace réservé du contenu 2">
            <a:extLst>
              <a:ext uri="{FF2B5EF4-FFF2-40B4-BE49-F238E27FC236}">
                <a16:creationId xmlns:a16="http://schemas.microsoft.com/office/drawing/2014/main" id="{C7741A8C-531D-4656-A82B-65B923C77B85}"/>
              </a:ext>
            </a:extLst>
          </p:cNvPr>
          <p:cNvSpPr>
            <a:spLocks noGrp="1"/>
          </p:cNvSpPr>
          <p:nvPr>
            <p:ph idx="1"/>
          </p:nvPr>
        </p:nvSpPr>
        <p:spPr>
          <a:xfrm>
            <a:off x="1097280" y="1845734"/>
            <a:ext cx="10058400" cy="2202483"/>
          </a:xfrm>
        </p:spPr>
        <p:txBody>
          <a:bodyPr>
            <a:normAutofit fontScale="92500" lnSpcReduction="20000"/>
          </a:bodyPr>
          <a:lstStyle/>
          <a:p>
            <a:pPr>
              <a:buFont typeface="Wingdings" panose="05000000000000000000" pitchFamily="2" charset="2"/>
              <a:buChar char="v"/>
            </a:pPr>
            <a:r>
              <a:rPr lang="fr-FR" dirty="0"/>
              <a:t> </a:t>
            </a:r>
            <a:r>
              <a:rPr lang="fr-FR" sz="2600" dirty="0"/>
              <a:t>Les entités constituent les objets du vocabulaire du discours du bot – ils servent à typer les paramètres d’une intention.</a:t>
            </a:r>
          </a:p>
          <a:p>
            <a:pPr>
              <a:buFont typeface="Wingdings" panose="05000000000000000000" pitchFamily="2" charset="2"/>
              <a:buChar char="v"/>
            </a:pPr>
            <a:r>
              <a:rPr lang="fr-FR" sz="2600" dirty="0"/>
              <a:t> Chaque entité est définie par l’ensemble de ses instances (entry) et du nom donné à celles-ci.</a:t>
            </a:r>
          </a:p>
          <a:p>
            <a:pPr>
              <a:buFont typeface="Wingdings" panose="05000000000000000000" pitchFamily="2" charset="2"/>
              <a:buChar char="v"/>
            </a:pPr>
            <a:r>
              <a:rPr lang="fr-FR" sz="2600" dirty="0"/>
              <a:t> Pour chaque nom d’instance, on donne le maximum de synonymes susceptibles d’être employés par les utilisateurs</a:t>
            </a:r>
          </a:p>
        </p:txBody>
      </p:sp>
      <p:sp>
        <p:nvSpPr>
          <p:cNvPr id="4" name="Espace réservé de la date 3">
            <a:extLst>
              <a:ext uri="{FF2B5EF4-FFF2-40B4-BE49-F238E27FC236}">
                <a16:creationId xmlns:a16="http://schemas.microsoft.com/office/drawing/2014/main" id="{FC4DCE00-9E22-4353-9ADA-8C4FC791A9CF}"/>
              </a:ext>
            </a:extLst>
          </p:cNvPr>
          <p:cNvSpPr>
            <a:spLocks noGrp="1"/>
          </p:cNvSpPr>
          <p:nvPr>
            <p:ph type="dt" sz="half" idx="10"/>
          </p:nvPr>
        </p:nvSpPr>
        <p:spPr/>
        <p:txBody>
          <a:bodyPr/>
          <a:lstStyle/>
          <a:p>
            <a:fld id="{EAE601B6-8068-4725-8D45-0B9C1957BD95}" type="datetime1">
              <a:rPr lang="en-US" smtClean="0"/>
              <a:t>11/21/2019</a:t>
            </a:fld>
            <a:endParaRPr lang="en-US" dirty="0"/>
          </a:p>
        </p:txBody>
      </p:sp>
      <p:sp>
        <p:nvSpPr>
          <p:cNvPr id="5" name="Espace réservé du pied de page 4">
            <a:extLst>
              <a:ext uri="{FF2B5EF4-FFF2-40B4-BE49-F238E27FC236}">
                <a16:creationId xmlns:a16="http://schemas.microsoft.com/office/drawing/2014/main" id="{04AE33E9-0482-47C8-9A55-A8C21EF4CC44}"/>
              </a:ext>
            </a:extLst>
          </p:cNvPr>
          <p:cNvSpPr>
            <a:spLocks noGrp="1"/>
          </p:cNvSpPr>
          <p:nvPr>
            <p:ph type="ftr" sz="quarter" idx="11"/>
          </p:nvPr>
        </p:nvSpPr>
        <p:spPr/>
        <p:txBody>
          <a:bodyPr/>
          <a:lstStyle/>
          <a:p>
            <a:r>
              <a:rPr lang="en-US"/>
              <a:t>Hugues Van-Eylen</a:t>
            </a:r>
            <a:endParaRPr lang="en-US" dirty="0"/>
          </a:p>
        </p:txBody>
      </p:sp>
      <p:sp>
        <p:nvSpPr>
          <p:cNvPr id="6" name="Espace réservé du numéro de diapositive 5">
            <a:extLst>
              <a:ext uri="{FF2B5EF4-FFF2-40B4-BE49-F238E27FC236}">
                <a16:creationId xmlns:a16="http://schemas.microsoft.com/office/drawing/2014/main" id="{CA05D548-C735-44A3-9FEC-9D2ABD5323A2}"/>
              </a:ext>
            </a:extLst>
          </p:cNvPr>
          <p:cNvSpPr>
            <a:spLocks noGrp="1"/>
          </p:cNvSpPr>
          <p:nvPr>
            <p:ph type="sldNum" sz="quarter" idx="12"/>
          </p:nvPr>
        </p:nvSpPr>
        <p:spPr/>
        <p:txBody>
          <a:bodyPr/>
          <a:lstStyle/>
          <a:p>
            <a:fld id="{629637A9-119A-49DA-BD12-AAC58B377D80}" type="slidenum">
              <a:rPr lang="en-US" smtClean="0"/>
              <a:t>37</a:t>
            </a:fld>
            <a:endParaRPr lang="en-US" dirty="0"/>
          </a:p>
        </p:txBody>
      </p:sp>
      <p:sp>
        <p:nvSpPr>
          <p:cNvPr id="7" name="Rectangle 6">
            <a:extLst>
              <a:ext uri="{FF2B5EF4-FFF2-40B4-BE49-F238E27FC236}">
                <a16:creationId xmlns:a16="http://schemas.microsoft.com/office/drawing/2014/main" id="{0A880DB8-5ECA-4639-B650-E820116D749D}"/>
              </a:ext>
            </a:extLst>
          </p:cNvPr>
          <p:cNvSpPr/>
          <p:nvPr/>
        </p:nvSpPr>
        <p:spPr>
          <a:xfrm>
            <a:off x="1393795" y="4422924"/>
            <a:ext cx="1376039" cy="426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Boisson</a:t>
            </a:r>
          </a:p>
        </p:txBody>
      </p:sp>
      <p:sp>
        <p:nvSpPr>
          <p:cNvPr id="8" name="Rectangle : coins arrondis 7">
            <a:extLst>
              <a:ext uri="{FF2B5EF4-FFF2-40B4-BE49-F238E27FC236}">
                <a16:creationId xmlns:a16="http://schemas.microsoft.com/office/drawing/2014/main" id="{22441718-71B6-45C3-AF16-30A113BABFE3}"/>
              </a:ext>
            </a:extLst>
          </p:cNvPr>
          <p:cNvSpPr/>
          <p:nvPr/>
        </p:nvSpPr>
        <p:spPr>
          <a:xfrm>
            <a:off x="3613938" y="5148392"/>
            <a:ext cx="1225118" cy="426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Café</a:t>
            </a:r>
          </a:p>
        </p:txBody>
      </p:sp>
      <p:sp>
        <p:nvSpPr>
          <p:cNvPr id="9" name="Rectangle : coins arrondis 8">
            <a:extLst>
              <a:ext uri="{FF2B5EF4-FFF2-40B4-BE49-F238E27FC236}">
                <a16:creationId xmlns:a16="http://schemas.microsoft.com/office/drawing/2014/main" id="{A8A82BB2-9FFD-449F-B470-493FED656537}"/>
              </a:ext>
            </a:extLst>
          </p:cNvPr>
          <p:cNvSpPr/>
          <p:nvPr/>
        </p:nvSpPr>
        <p:spPr>
          <a:xfrm>
            <a:off x="5595143" y="5148392"/>
            <a:ext cx="1225118" cy="426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Kawa</a:t>
            </a:r>
          </a:p>
        </p:txBody>
      </p:sp>
      <p:sp>
        <p:nvSpPr>
          <p:cNvPr id="10" name="Rectangle : coins arrondis 9">
            <a:extLst>
              <a:ext uri="{FF2B5EF4-FFF2-40B4-BE49-F238E27FC236}">
                <a16:creationId xmlns:a16="http://schemas.microsoft.com/office/drawing/2014/main" id="{23559FC4-EFE2-4DA9-8C1F-0192F2A73B8F}"/>
              </a:ext>
            </a:extLst>
          </p:cNvPr>
          <p:cNvSpPr/>
          <p:nvPr/>
        </p:nvSpPr>
        <p:spPr>
          <a:xfrm>
            <a:off x="7283380" y="5148392"/>
            <a:ext cx="1505516" cy="426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Petit crème</a:t>
            </a:r>
          </a:p>
        </p:txBody>
      </p:sp>
      <p:sp>
        <p:nvSpPr>
          <p:cNvPr id="11" name="Rectangle : coins arrondis 10">
            <a:extLst>
              <a:ext uri="{FF2B5EF4-FFF2-40B4-BE49-F238E27FC236}">
                <a16:creationId xmlns:a16="http://schemas.microsoft.com/office/drawing/2014/main" id="{4C475A0A-498A-4036-B3CE-3449D10A27C8}"/>
              </a:ext>
            </a:extLst>
          </p:cNvPr>
          <p:cNvSpPr/>
          <p:nvPr/>
        </p:nvSpPr>
        <p:spPr>
          <a:xfrm>
            <a:off x="3613938" y="5765289"/>
            <a:ext cx="1225118" cy="426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Bière</a:t>
            </a:r>
          </a:p>
        </p:txBody>
      </p:sp>
      <p:sp>
        <p:nvSpPr>
          <p:cNvPr id="12" name="Rectangle : coins arrondis 11">
            <a:extLst>
              <a:ext uri="{FF2B5EF4-FFF2-40B4-BE49-F238E27FC236}">
                <a16:creationId xmlns:a16="http://schemas.microsoft.com/office/drawing/2014/main" id="{3B16720A-0468-4C9B-80DE-06B0AA8A1889}"/>
              </a:ext>
            </a:extLst>
          </p:cNvPr>
          <p:cNvSpPr/>
          <p:nvPr/>
        </p:nvSpPr>
        <p:spPr>
          <a:xfrm>
            <a:off x="5595143" y="5765289"/>
            <a:ext cx="1225118" cy="426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Petite mousse</a:t>
            </a:r>
          </a:p>
        </p:txBody>
      </p:sp>
      <p:sp>
        <p:nvSpPr>
          <p:cNvPr id="13" name="Rectangle : coins arrondis 12">
            <a:extLst>
              <a:ext uri="{FF2B5EF4-FFF2-40B4-BE49-F238E27FC236}">
                <a16:creationId xmlns:a16="http://schemas.microsoft.com/office/drawing/2014/main" id="{28D0A2DE-CF08-43B8-B496-3BAAF05FA550}"/>
              </a:ext>
            </a:extLst>
          </p:cNvPr>
          <p:cNvSpPr/>
          <p:nvPr/>
        </p:nvSpPr>
        <p:spPr>
          <a:xfrm>
            <a:off x="7283380" y="5765289"/>
            <a:ext cx="1225118" cy="426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chope</a:t>
            </a:r>
          </a:p>
        </p:txBody>
      </p:sp>
      <p:sp>
        <p:nvSpPr>
          <p:cNvPr id="14" name="ZoneTexte 13">
            <a:extLst>
              <a:ext uri="{FF2B5EF4-FFF2-40B4-BE49-F238E27FC236}">
                <a16:creationId xmlns:a16="http://schemas.microsoft.com/office/drawing/2014/main" id="{84EF3A15-8EE2-4295-9B24-201281FC7A11}"/>
              </a:ext>
            </a:extLst>
          </p:cNvPr>
          <p:cNvSpPr txBox="1"/>
          <p:nvPr/>
        </p:nvSpPr>
        <p:spPr>
          <a:xfrm>
            <a:off x="1685616" y="3900473"/>
            <a:ext cx="792396" cy="369332"/>
          </a:xfrm>
          <a:prstGeom prst="rect">
            <a:avLst/>
          </a:prstGeom>
          <a:noFill/>
        </p:spPr>
        <p:txBody>
          <a:bodyPr wrap="none" rtlCol="0">
            <a:spAutoFit/>
          </a:bodyPr>
          <a:lstStyle/>
          <a:p>
            <a:r>
              <a:rPr lang="fr-FR" dirty="0"/>
              <a:t>Entité </a:t>
            </a:r>
          </a:p>
        </p:txBody>
      </p:sp>
      <p:sp>
        <p:nvSpPr>
          <p:cNvPr id="15" name="ZoneTexte 14">
            <a:extLst>
              <a:ext uri="{FF2B5EF4-FFF2-40B4-BE49-F238E27FC236}">
                <a16:creationId xmlns:a16="http://schemas.microsoft.com/office/drawing/2014/main" id="{4F5EED9E-2AF6-4AA7-8786-4B7C6CEDD66A}"/>
              </a:ext>
            </a:extLst>
          </p:cNvPr>
          <p:cNvSpPr txBox="1"/>
          <p:nvPr/>
        </p:nvSpPr>
        <p:spPr>
          <a:xfrm>
            <a:off x="3857549" y="3761974"/>
            <a:ext cx="1479123" cy="646331"/>
          </a:xfrm>
          <a:prstGeom prst="rect">
            <a:avLst/>
          </a:prstGeom>
          <a:noFill/>
        </p:spPr>
        <p:txBody>
          <a:bodyPr wrap="none" rtlCol="0">
            <a:spAutoFit/>
          </a:bodyPr>
          <a:lstStyle/>
          <a:p>
            <a:r>
              <a:rPr lang="fr-FR" dirty="0"/>
              <a:t>Instance</a:t>
            </a:r>
          </a:p>
          <a:p>
            <a:r>
              <a:rPr lang="fr-FR" dirty="0"/>
              <a:t>Entité / Entry </a:t>
            </a:r>
          </a:p>
        </p:txBody>
      </p:sp>
      <p:sp>
        <p:nvSpPr>
          <p:cNvPr id="16" name="ZoneTexte 15">
            <a:extLst>
              <a:ext uri="{FF2B5EF4-FFF2-40B4-BE49-F238E27FC236}">
                <a16:creationId xmlns:a16="http://schemas.microsoft.com/office/drawing/2014/main" id="{F4C33B4B-82D7-4BD0-9F85-24DE300DC45C}"/>
              </a:ext>
            </a:extLst>
          </p:cNvPr>
          <p:cNvSpPr txBox="1"/>
          <p:nvPr/>
        </p:nvSpPr>
        <p:spPr>
          <a:xfrm>
            <a:off x="5519095" y="3900473"/>
            <a:ext cx="1156983" cy="369332"/>
          </a:xfrm>
          <a:prstGeom prst="rect">
            <a:avLst/>
          </a:prstGeom>
          <a:noFill/>
        </p:spPr>
        <p:txBody>
          <a:bodyPr wrap="none" rtlCol="0">
            <a:spAutoFit/>
          </a:bodyPr>
          <a:lstStyle/>
          <a:p>
            <a:r>
              <a:rPr lang="fr-FR" dirty="0"/>
              <a:t>Synonyme</a:t>
            </a:r>
          </a:p>
        </p:txBody>
      </p:sp>
    </p:spTree>
    <p:extLst>
      <p:ext uri="{BB962C8B-B14F-4D97-AF65-F5344CB8AC3E}">
        <p14:creationId xmlns:p14="http://schemas.microsoft.com/office/powerpoint/2010/main" val="141892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0E5D65-2509-4AD6-A54F-ADEC59A9B349}"/>
              </a:ext>
            </a:extLst>
          </p:cNvPr>
          <p:cNvSpPr>
            <a:spLocks noGrp="1"/>
          </p:cNvSpPr>
          <p:nvPr>
            <p:ph type="title"/>
          </p:nvPr>
        </p:nvSpPr>
        <p:spPr>
          <a:xfrm>
            <a:off x="1097280" y="-725379"/>
            <a:ext cx="10058400" cy="1450757"/>
          </a:xfrm>
        </p:spPr>
        <p:txBody>
          <a:bodyPr/>
          <a:lstStyle/>
          <a:p>
            <a:r>
              <a:rPr lang="fr-FR" dirty="0"/>
              <a:t>Interface principale </a:t>
            </a:r>
            <a:r>
              <a:rPr lang="fr-FR" dirty="0" err="1"/>
              <a:t>DialogFlow</a:t>
            </a:r>
            <a:r>
              <a:rPr lang="fr-FR" dirty="0"/>
              <a:t> – Lab1</a:t>
            </a:r>
          </a:p>
        </p:txBody>
      </p:sp>
      <p:sp>
        <p:nvSpPr>
          <p:cNvPr id="3" name="Espace réservé de la date 2">
            <a:extLst>
              <a:ext uri="{FF2B5EF4-FFF2-40B4-BE49-F238E27FC236}">
                <a16:creationId xmlns:a16="http://schemas.microsoft.com/office/drawing/2014/main" id="{727E451F-ED89-4ACC-8DC6-AE345F943D2D}"/>
              </a:ext>
            </a:extLst>
          </p:cNvPr>
          <p:cNvSpPr>
            <a:spLocks noGrp="1"/>
          </p:cNvSpPr>
          <p:nvPr>
            <p:ph type="dt" sz="half" idx="10"/>
          </p:nvPr>
        </p:nvSpPr>
        <p:spPr>
          <a:xfrm>
            <a:off x="1097280" y="6459785"/>
            <a:ext cx="2472271" cy="365125"/>
          </a:xfrm>
        </p:spPr>
        <p:txBody>
          <a:bodyPr/>
          <a:lstStyle/>
          <a:p>
            <a:fld id="{6C0D2CF0-5615-4BCC-9252-CF870D63713E}" type="datetime1">
              <a:rPr lang="en-US" smtClean="0"/>
              <a:t>11/21/2019</a:t>
            </a:fld>
            <a:endParaRPr lang="en-US" dirty="0"/>
          </a:p>
        </p:txBody>
      </p:sp>
      <p:sp>
        <p:nvSpPr>
          <p:cNvPr id="4" name="Espace réservé du pied de page 3">
            <a:extLst>
              <a:ext uri="{FF2B5EF4-FFF2-40B4-BE49-F238E27FC236}">
                <a16:creationId xmlns:a16="http://schemas.microsoft.com/office/drawing/2014/main" id="{5D34A2D9-0E44-44DA-B0BA-6380FA2CCECC}"/>
              </a:ext>
            </a:extLst>
          </p:cNvPr>
          <p:cNvSpPr>
            <a:spLocks noGrp="1"/>
          </p:cNvSpPr>
          <p:nvPr>
            <p:ph type="ftr" sz="quarter" idx="11"/>
          </p:nvPr>
        </p:nvSpPr>
        <p:spPr>
          <a:xfrm>
            <a:off x="3686185" y="6459785"/>
            <a:ext cx="4822804" cy="365125"/>
          </a:xfrm>
        </p:spPr>
        <p:txBody>
          <a:bodyPr/>
          <a:lstStyle/>
          <a:p>
            <a:r>
              <a:rPr lang="en-US"/>
              <a:t>Hugues Van-Eylen</a:t>
            </a:r>
            <a:endParaRPr lang="en-US" dirty="0"/>
          </a:p>
        </p:txBody>
      </p:sp>
      <p:sp>
        <p:nvSpPr>
          <p:cNvPr id="5" name="Espace réservé du numéro de diapositive 4">
            <a:extLst>
              <a:ext uri="{FF2B5EF4-FFF2-40B4-BE49-F238E27FC236}">
                <a16:creationId xmlns:a16="http://schemas.microsoft.com/office/drawing/2014/main" id="{FA26C0E0-7828-4FFC-A1CB-545CAD64BD83}"/>
              </a:ext>
            </a:extLst>
          </p:cNvPr>
          <p:cNvSpPr>
            <a:spLocks noGrp="1"/>
          </p:cNvSpPr>
          <p:nvPr>
            <p:ph type="sldNum" sz="quarter" idx="12"/>
          </p:nvPr>
        </p:nvSpPr>
        <p:spPr>
          <a:xfrm>
            <a:off x="9900458" y="6459785"/>
            <a:ext cx="1312025" cy="365125"/>
          </a:xfrm>
        </p:spPr>
        <p:txBody>
          <a:bodyPr/>
          <a:lstStyle/>
          <a:p>
            <a:fld id="{4FAB73BC-B049-4115-A692-8D63A059BFB8}" type="slidenum">
              <a:rPr lang="en-US" smtClean="0"/>
              <a:t>38</a:t>
            </a:fld>
            <a:endParaRPr lang="en-US" dirty="0"/>
          </a:p>
        </p:txBody>
      </p:sp>
      <p:pic>
        <p:nvPicPr>
          <p:cNvPr id="6" name="Image 5">
            <a:extLst>
              <a:ext uri="{FF2B5EF4-FFF2-40B4-BE49-F238E27FC236}">
                <a16:creationId xmlns:a16="http://schemas.microsoft.com/office/drawing/2014/main" id="{580E0796-E635-4AE7-B000-8D339C71D1EC}"/>
              </a:ext>
            </a:extLst>
          </p:cNvPr>
          <p:cNvPicPr>
            <a:picLocks noChangeAspect="1"/>
          </p:cNvPicPr>
          <p:nvPr/>
        </p:nvPicPr>
        <p:blipFill>
          <a:blip r:embed="rId3"/>
          <a:stretch>
            <a:fillRect/>
          </a:stretch>
        </p:blipFill>
        <p:spPr>
          <a:xfrm>
            <a:off x="1202055" y="725378"/>
            <a:ext cx="9953625" cy="5501161"/>
          </a:xfrm>
          <a:prstGeom prst="rect">
            <a:avLst/>
          </a:prstGeom>
        </p:spPr>
      </p:pic>
      <p:sp>
        <p:nvSpPr>
          <p:cNvPr id="7" name="Bulle narrative : rectangle à coins arrondis 6">
            <a:extLst>
              <a:ext uri="{FF2B5EF4-FFF2-40B4-BE49-F238E27FC236}">
                <a16:creationId xmlns:a16="http://schemas.microsoft.com/office/drawing/2014/main" id="{2A000AAD-2F4F-46CD-BE00-0B294FE48011}"/>
              </a:ext>
            </a:extLst>
          </p:cNvPr>
          <p:cNvSpPr/>
          <p:nvPr/>
        </p:nvSpPr>
        <p:spPr>
          <a:xfrm>
            <a:off x="10354408" y="3230936"/>
            <a:ext cx="1444869" cy="589326"/>
          </a:xfrm>
          <a:prstGeom prst="wedgeRoundRectCallout">
            <a:avLst>
              <a:gd name="adj1" fmla="val -67264"/>
              <a:gd name="adj2" fmla="val -2551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Console</a:t>
            </a:r>
          </a:p>
        </p:txBody>
      </p:sp>
      <p:sp>
        <p:nvSpPr>
          <p:cNvPr id="16" name="Bulle narrative : rectangle à coins arrondis 15">
            <a:extLst>
              <a:ext uri="{FF2B5EF4-FFF2-40B4-BE49-F238E27FC236}">
                <a16:creationId xmlns:a16="http://schemas.microsoft.com/office/drawing/2014/main" id="{1822BC0C-F638-4214-AFCC-1F73C0A83CA5}"/>
              </a:ext>
            </a:extLst>
          </p:cNvPr>
          <p:cNvSpPr/>
          <p:nvPr/>
        </p:nvSpPr>
        <p:spPr>
          <a:xfrm>
            <a:off x="240982" y="5075972"/>
            <a:ext cx="1590675" cy="885825"/>
          </a:xfrm>
          <a:prstGeom prst="wedgeRoundRectCallout">
            <a:avLst>
              <a:gd name="adj1" fmla="val 76449"/>
              <a:gd name="adj2" fmla="val -1379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Menu </a:t>
            </a:r>
          </a:p>
          <a:p>
            <a:pPr algn="ctr"/>
            <a:r>
              <a:rPr lang="fr-FR" dirty="0"/>
              <a:t>Principal</a:t>
            </a:r>
          </a:p>
        </p:txBody>
      </p:sp>
      <p:sp>
        <p:nvSpPr>
          <p:cNvPr id="18" name="Bulle narrative : rectangle à coins arrondis 17">
            <a:extLst>
              <a:ext uri="{FF2B5EF4-FFF2-40B4-BE49-F238E27FC236}">
                <a16:creationId xmlns:a16="http://schemas.microsoft.com/office/drawing/2014/main" id="{01152EAE-9E3E-406D-9824-8F1A2CB5CF6D}"/>
              </a:ext>
            </a:extLst>
          </p:cNvPr>
          <p:cNvSpPr/>
          <p:nvPr/>
        </p:nvSpPr>
        <p:spPr>
          <a:xfrm>
            <a:off x="9900458" y="5080372"/>
            <a:ext cx="1444869" cy="589326"/>
          </a:xfrm>
          <a:prstGeom prst="wedgeRoundRectCallout">
            <a:avLst>
              <a:gd name="adj1" fmla="val -301544"/>
              <a:gd name="adj2" fmla="val -349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Zone de Travail</a:t>
            </a:r>
          </a:p>
        </p:txBody>
      </p:sp>
      <p:sp>
        <p:nvSpPr>
          <p:cNvPr id="20" name="Bulle narrative : rectangle à coins arrondis 19">
            <a:extLst>
              <a:ext uri="{FF2B5EF4-FFF2-40B4-BE49-F238E27FC236}">
                <a16:creationId xmlns:a16="http://schemas.microsoft.com/office/drawing/2014/main" id="{EBB01AF1-C342-4317-8197-953107BFA0F2}"/>
              </a:ext>
            </a:extLst>
          </p:cNvPr>
          <p:cNvSpPr/>
          <p:nvPr/>
        </p:nvSpPr>
        <p:spPr>
          <a:xfrm>
            <a:off x="5732584" y="547338"/>
            <a:ext cx="1444869" cy="589326"/>
          </a:xfrm>
          <a:prstGeom prst="wedgeRoundRectCallout">
            <a:avLst>
              <a:gd name="adj1" fmla="val -265640"/>
              <a:gd name="adj2" fmla="val 596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mise à jour agent</a:t>
            </a:r>
          </a:p>
        </p:txBody>
      </p:sp>
      <p:pic>
        <p:nvPicPr>
          <p:cNvPr id="9" name="Image 8">
            <a:extLst>
              <a:ext uri="{FF2B5EF4-FFF2-40B4-BE49-F238E27FC236}">
                <a16:creationId xmlns:a16="http://schemas.microsoft.com/office/drawing/2014/main" id="{887C132D-925B-4C12-9A12-E681EE0F2FAA}"/>
              </a:ext>
            </a:extLst>
          </p:cNvPr>
          <p:cNvPicPr>
            <a:picLocks noChangeAspect="1"/>
          </p:cNvPicPr>
          <p:nvPr/>
        </p:nvPicPr>
        <p:blipFill>
          <a:blip r:embed="rId4">
            <a:duotone>
              <a:schemeClr val="accent1">
                <a:shade val="45000"/>
                <a:satMod val="135000"/>
              </a:schemeClr>
              <a:prstClr val="white"/>
            </a:duotone>
          </a:blip>
          <a:stretch>
            <a:fillRect/>
          </a:stretch>
        </p:blipFill>
        <p:spPr>
          <a:xfrm>
            <a:off x="193717" y="75081"/>
            <a:ext cx="650297" cy="650297"/>
          </a:xfrm>
          <a:prstGeom prst="rect">
            <a:avLst/>
          </a:prstGeom>
        </p:spPr>
      </p:pic>
      <p:pic>
        <p:nvPicPr>
          <p:cNvPr id="12" name="Image 11">
            <a:extLst>
              <a:ext uri="{FF2B5EF4-FFF2-40B4-BE49-F238E27FC236}">
                <a16:creationId xmlns:a16="http://schemas.microsoft.com/office/drawing/2014/main" id="{416613AC-5CA3-4FB3-B59D-E41D320AF4F1}"/>
              </a:ext>
            </a:extLst>
          </p:cNvPr>
          <p:cNvPicPr>
            <a:picLocks noChangeAspect="1"/>
          </p:cNvPicPr>
          <p:nvPr/>
        </p:nvPicPr>
        <p:blipFill>
          <a:blip r:embed="rId5">
            <a:duotone>
              <a:schemeClr val="accent1">
                <a:shade val="45000"/>
                <a:satMod val="135000"/>
              </a:schemeClr>
              <a:prstClr val="white"/>
            </a:duotone>
          </a:blip>
          <a:stretch>
            <a:fillRect/>
          </a:stretch>
        </p:blipFill>
        <p:spPr>
          <a:xfrm>
            <a:off x="11345327" y="38131"/>
            <a:ext cx="724196" cy="724196"/>
          </a:xfrm>
          <a:prstGeom prst="rect">
            <a:avLst/>
          </a:prstGeom>
        </p:spPr>
      </p:pic>
    </p:spTree>
    <p:extLst>
      <p:ext uri="{BB962C8B-B14F-4D97-AF65-F5344CB8AC3E}">
        <p14:creationId xmlns:p14="http://schemas.microsoft.com/office/powerpoint/2010/main" val="3939610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D1DC14-FB98-4784-9E44-1E8CE82B08AE}"/>
              </a:ext>
            </a:extLst>
          </p:cNvPr>
          <p:cNvSpPr>
            <a:spLocks noGrp="1"/>
          </p:cNvSpPr>
          <p:nvPr>
            <p:ph type="title"/>
          </p:nvPr>
        </p:nvSpPr>
        <p:spPr/>
        <p:txBody>
          <a:bodyPr/>
          <a:lstStyle/>
          <a:p>
            <a:r>
              <a:rPr lang="fr-FR" dirty="0"/>
              <a:t>Créer une intention - </a:t>
            </a:r>
            <a:r>
              <a:rPr lang="fr-FR" dirty="0" err="1"/>
              <a:t>Lab</a:t>
            </a:r>
            <a:r>
              <a:rPr lang="fr-FR" dirty="0"/>
              <a:t> 2</a:t>
            </a:r>
          </a:p>
        </p:txBody>
      </p:sp>
      <p:sp>
        <p:nvSpPr>
          <p:cNvPr id="3" name="Espace réservé du contenu 2">
            <a:extLst>
              <a:ext uri="{FF2B5EF4-FFF2-40B4-BE49-F238E27FC236}">
                <a16:creationId xmlns:a16="http://schemas.microsoft.com/office/drawing/2014/main" id="{2E314C29-8972-41F2-A8FC-74C8486B874F}"/>
              </a:ext>
            </a:extLst>
          </p:cNvPr>
          <p:cNvSpPr>
            <a:spLocks noGrp="1"/>
          </p:cNvSpPr>
          <p:nvPr>
            <p:ph idx="1"/>
          </p:nvPr>
        </p:nvSpPr>
        <p:spPr/>
        <p:txBody>
          <a:bodyPr>
            <a:normAutofit/>
          </a:bodyPr>
          <a:lstStyle/>
          <a:p>
            <a:pPr>
              <a:buFont typeface="Courier New" panose="02070309020205020404" pitchFamily="49" charset="0"/>
              <a:buChar char="o"/>
            </a:pPr>
            <a:r>
              <a:rPr lang="fr-FR" sz="2400" dirty="0"/>
              <a:t> Ajouter l’entité Pays avec les valeurs France, Pologne, Belgique</a:t>
            </a:r>
          </a:p>
          <a:p>
            <a:pPr>
              <a:buFont typeface="Courier New" panose="02070309020205020404" pitchFamily="49" charset="0"/>
              <a:buChar char="o"/>
            </a:pPr>
            <a:r>
              <a:rPr lang="fr-FR" sz="2400" dirty="0"/>
              <a:t> Ajouter une intention pour demander des informations sur un pays </a:t>
            </a:r>
          </a:p>
          <a:p>
            <a:pPr lvl="1">
              <a:buFont typeface="Courier New" panose="02070309020205020404" pitchFamily="49" charset="0"/>
              <a:buChar char="o"/>
            </a:pPr>
            <a:r>
              <a:rPr lang="fr-FR" sz="2200" dirty="0"/>
              <a:t> Que sais tu sur la Pologne ?</a:t>
            </a:r>
          </a:p>
          <a:p>
            <a:pPr lvl="1">
              <a:buFont typeface="Courier New" panose="02070309020205020404" pitchFamily="49" charset="0"/>
              <a:buChar char="o"/>
            </a:pPr>
            <a:r>
              <a:rPr lang="fr-FR" sz="2200" dirty="0"/>
              <a:t> Que sais-tu sur la France ?</a:t>
            </a:r>
          </a:p>
          <a:p>
            <a:pPr>
              <a:buFont typeface="Courier New" panose="02070309020205020404" pitchFamily="49" charset="0"/>
              <a:buChar char="o"/>
            </a:pPr>
            <a:r>
              <a:rPr lang="fr-FR" sz="2400" dirty="0"/>
              <a:t> Ajouter les réponses</a:t>
            </a:r>
          </a:p>
          <a:p>
            <a:pPr lvl="1">
              <a:buFont typeface="Courier New" panose="02070309020205020404" pitchFamily="49" charset="0"/>
              <a:buChar char="o"/>
            </a:pPr>
            <a:r>
              <a:rPr lang="fr-FR" sz="2200" dirty="0"/>
              <a:t> Je n’ai pas encore de connaissances sur ce pays</a:t>
            </a:r>
          </a:p>
          <a:p>
            <a:pPr lvl="1">
              <a:buFont typeface="Courier New" panose="02070309020205020404" pitchFamily="49" charset="0"/>
              <a:buChar char="o"/>
            </a:pPr>
            <a:r>
              <a:rPr lang="fr-FR" sz="2200" dirty="0"/>
              <a:t> Je ne connais pas le pays nommé [pays]</a:t>
            </a:r>
          </a:p>
          <a:p>
            <a:pPr>
              <a:buFont typeface="Courier New" panose="02070309020205020404" pitchFamily="49" charset="0"/>
              <a:buChar char="o"/>
            </a:pPr>
            <a:r>
              <a:rPr lang="fr-FR" sz="2400" dirty="0"/>
              <a:t> Tester</a:t>
            </a:r>
          </a:p>
        </p:txBody>
      </p:sp>
      <p:sp>
        <p:nvSpPr>
          <p:cNvPr id="4" name="Espace réservé de la date 3">
            <a:extLst>
              <a:ext uri="{FF2B5EF4-FFF2-40B4-BE49-F238E27FC236}">
                <a16:creationId xmlns:a16="http://schemas.microsoft.com/office/drawing/2014/main" id="{F7A5B65C-6ECC-45F6-A835-CB88EDD80C6C}"/>
              </a:ext>
            </a:extLst>
          </p:cNvPr>
          <p:cNvSpPr>
            <a:spLocks noGrp="1"/>
          </p:cNvSpPr>
          <p:nvPr>
            <p:ph type="dt" sz="half" idx="10"/>
          </p:nvPr>
        </p:nvSpPr>
        <p:spPr/>
        <p:txBody>
          <a:bodyPr/>
          <a:lstStyle/>
          <a:p>
            <a:fld id="{EAE601B6-8068-4725-8D45-0B9C1957BD95}" type="datetime1">
              <a:rPr lang="en-US" smtClean="0"/>
              <a:t>11/21/2019</a:t>
            </a:fld>
            <a:endParaRPr lang="en-US" dirty="0"/>
          </a:p>
        </p:txBody>
      </p:sp>
      <p:sp>
        <p:nvSpPr>
          <p:cNvPr id="5" name="Espace réservé du pied de page 4">
            <a:extLst>
              <a:ext uri="{FF2B5EF4-FFF2-40B4-BE49-F238E27FC236}">
                <a16:creationId xmlns:a16="http://schemas.microsoft.com/office/drawing/2014/main" id="{41DDAFB8-908E-4E20-8F8D-C86CBEFE4FDD}"/>
              </a:ext>
            </a:extLst>
          </p:cNvPr>
          <p:cNvSpPr>
            <a:spLocks noGrp="1"/>
          </p:cNvSpPr>
          <p:nvPr>
            <p:ph type="ftr" sz="quarter" idx="11"/>
          </p:nvPr>
        </p:nvSpPr>
        <p:spPr/>
        <p:txBody>
          <a:bodyPr/>
          <a:lstStyle/>
          <a:p>
            <a:r>
              <a:rPr lang="en-US"/>
              <a:t>Hugues Van-Eylen</a:t>
            </a:r>
            <a:endParaRPr lang="en-US" dirty="0"/>
          </a:p>
        </p:txBody>
      </p:sp>
      <p:sp>
        <p:nvSpPr>
          <p:cNvPr id="6" name="Espace réservé du numéro de diapositive 5">
            <a:extLst>
              <a:ext uri="{FF2B5EF4-FFF2-40B4-BE49-F238E27FC236}">
                <a16:creationId xmlns:a16="http://schemas.microsoft.com/office/drawing/2014/main" id="{ACC1D694-B8DE-4B18-8644-ADBB434EFDE7}"/>
              </a:ext>
            </a:extLst>
          </p:cNvPr>
          <p:cNvSpPr>
            <a:spLocks noGrp="1"/>
          </p:cNvSpPr>
          <p:nvPr>
            <p:ph type="sldNum" sz="quarter" idx="12"/>
          </p:nvPr>
        </p:nvSpPr>
        <p:spPr/>
        <p:txBody>
          <a:bodyPr/>
          <a:lstStyle/>
          <a:p>
            <a:fld id="{629637A9-119A-49DA-BD12-AAC58B377D80}" type="slidenum">
              <a:rPr lang="en-US" smtClean="0"/>
              <a:t>39</a:t>
            </a:fld>
            <a:endParaRPr lang="en-US" dirty="0"/>
          </a:p>
        </p:txBody>
      </p:sp>
    </p:spTree>
    <p:extLst>
      <p:ext uri="{BB962C8B-B14F-4D97-AF65-F5344CB8AC3E}">
        <p14:creationId xmlns:p14="http://schemas.microsoft.com/office/powerpoint/2010/main" val="1801947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7188925" y="2101330"/>
            <a:ext cx="4773998" cy="2231844"/>
          </a:xfrm>
          <a:prstGeom prst="rect">
            <a:avLst/>
          </a:prstGeom>
        </p:spPr>
      </p:pic>
      <p:sp>
        <p:nvSpPr>
          <p:cNvPr id="7" name="Titre 6"/>
          <p:cNvSpPr>
            <a:spLocks noGrp="1"/>
          </p:cNvSpPr>
          <p:nvPr>
            <p:ph type="title"/>
          </p:nvPr>
        </p:nvSpPr>
        <p:spPr>
          <a:xfrm>
            <a:off x="1097280" y="253111"/>
            <a:ext cx="10058400" cy="1450757"/>
          </a:xfrm>
        </p:spPr>
        <p:txBody>
          <a:bodyPr/>
          <a:lstStyle/>
          <a:p>
            <a:r>
              <a:rPr lang="fr-FR" dirty="0" err="1"/>
              <a:t>Chatbots</a:t>
            </a:r>
            <a:r>
              <a:rPr lang="fr-FR" dirty="0"/>
              <a:t> !!</a:t>
            </a:r>
          </a:p>
        </p:txBody>
      </p:sp>
      <p:sp>
        <p:nvSpPr>
          <p:cNvPr id="4" name="Espace réservé de la date 3"/>
          <p:cNvSpPr>
            <a:spLocks noGrp="1"/>
          </p:cNvSpPr>
          <p:nvPr>
            <p:ph type="dt" sz="half" idx="10"/>
          </p:nvPr>
        </p:nvSpPr>
        <p:spPr/>
        <p:txBody>
          <a:bodyPr/>
          <a:lstStyle/>
          <a:p>
            <a:fld id="{EAE601B6-8068-4725-8D45-0B9C1957BD95}" type="datetime1">
              <a:rPr lang="en-US" smtClean="0"/>
              <a:t>11/21/2019</a:t>
            </a:fld>
            <a:endParaRPr lang="en-US" dirty="0"/>
          </a:p>
        </p:txBody>
      </p:sp>
      <p:sp>
        <p:nvSpPr>
          <p:cNvPr id="5" name="Espace réservé du pied de page 4"/>
          <p:cNvSpPr>
            <a:spLocks noGrp="1"/>
          </p:cNvSpPr>
          <p:nvPr>
            <p:ph type="ftr" sz="quarter" idx="11"/>
          </p:nvPr>
        </p:nvSpPr>
        <p:spPr/>
        <p:txBody>
          <a:bodyPr/>
          <a:lstStyle/>
          <a:p>
            <a:r>
              <a:rPr lang="en-US"/>
              <a:t>Hugues Van-Eylen</a:t>
            </a:r>
            <a:endParaRPr lang="en-US" dirty="0"/>
          </a:p>
        </p:txBody>
      </p:sp>
      <p:sp>
        <p:nvSpPr>
          <p:cNvPr id="6" name="Espace réservé du numéro de diapositive 5"/>
          <p:cNvSpPr>
            <a:spLocks noGrp="1"/>
          </p:cNvSpPr>
          <p:nvPr>
            <p:ph type="sldNum" sz="quarter" idx="12"/>
          </p:nvPr>
        </p:nvSpPr>
        <p:spPr/>
        <p:txBody>
          <a:bodyPr/>
          <a:lstStyle/>
          <a:p>
            <a:fld id="{629637A9-119A-49DA-BD12-AAC58B377D80}" type="slidenum">
              <a:rPr lang="en-US" smtClean="0"/>
              <a:t>4</a:t>
            </a:fld>
            <a:endParaRPr lang="en-US" dirty="0"/>
          </a:p>
        </p:txBody>
      </p:sp>
      <p:pic>
        <p:nvPicPr>
          <p:cNvPr id="8" name="Image 7"/>
          <p:cNvPicPr>
            <a:picLocks noChangeAspect="1"/>
          </p:cNvPicPr>
          <p:nvPr/>
        </p:nvPicPr>
        <p:blipFill>
          <a:blip r:embed="rId3"/>
          <a:stretch>
            <a:fillRect/>
          </a:stretch>
        </p:blipFill>
        <p:spPr>
          <a:xfrm>
            <a:off x="484123" y="2066925"/>
            <a:ext cx="2030610" cy="3609974"/>
          </a:xfrm>
          <a:prstGeom prst="rect">
            <a:avLst/>
          </a:prstGeom>
        </p:spPr>
      </p:pic>
      <p:pic>
        <p:nvPicPr>
          <p:cNvPr id="9" name="Image 8"/>
          <p:cNvPicPr>
            <a:picLocks noChangeAspect="1"/>
          </p:cNvPicPr>
          <p:nvPr/>
        </p:nvPicPr>
        <p:blipFill>
          <a:blip r:embed="rId4"/>
          <a:stretch>
            <a:fillRect/>
          </a:stretch>
        </p:blipFill>
        <p:spPr>
          <a:xfrm>
            <a:off x="2889258" y="2233612"/>
            <a:ext cx="2408271" cy="3443287"/>
          </a:xfrm>
          <a:prstGeom prst="rect">
            <a:avLst/>
          </a:prstGeom>
        </p:spPr>
      </p:pic>
      <p:sp>
        <p:nvSpPr>
          <p:cNvPr id="10" name="ZoneTexte 9"/>
          <p:cNvSpPr txBox="1"/>
          <p:nvPr/>
        </p:nvSpPr>
        <p:spPr>
          <a:xfrm>
            <a:off x="267710" y="5812808"/>
            <a:ext cx="2198102" cy="369332"/>
          </a:xfrm>
          <a:prstGeom prst="rect">
            <a:avLst/>
          </a:prstGeom>
          <a:noFill/>
        </p:spPr>
        <p:txBody>
          <a:bodyPr wrap="none" rtlCol="0">
            <a:spAutoFit/>
          </a:bodyPr>
          <a:lstStyle/>
          <a:p>
            <a:r>
              <a:rPr lang="fr-FR" dirty="0" err="1"/>
              <a:t>Ecommerce:Operator</a:t>
            </a:r>
            <a:endParaRPr lang="fr-FR" dirty="0"/>
          </a:p>
        </p:txBody>
      </p:sp>
      <p:sp>
        <p:nvSpPr>
          <p:cNvPr id="11" name="ZoneTexte 10"/>
          <p:cNvSpPr txBox="1"/>
          <p:nvPr/>
        </p:nvSpPr>
        <p:spPr>
          <a:xfrm>
            <a:off x="3647485" y="5812808"/>
            <a:ext cx="1027845" cy="369332"/>
          </a:xfrm>
          <a:prstGeom prst="rect">
            <a:avLst/>
          </a:prstGeom>
          <a:noFill/>
        </p:spPr>
        <p:txBody>
          <a:bodyPr wrap="none" rtlCol="0">
            <a:spAutoFit/>
          </a:bodyPr>
          <a:lstStyle/>
          <a:p>
            <a:r>
              <a:rPr lang="fr-FR" dirty="0" err="1"/>
              <a:t>Duolingo</a:t>
            </a:r>
            <a:endParaRPr lang="fr-FR" dirty="0"/>
          </a:p>
        </p:txBody>
      </p:sp>
      <p:pic>
        <p:nvPicPr>
          <p:cNvPr id="12" name="Image 11"/>
          <p:cNvPicPr>
            <a:picLocks noChangeAspect="1"/>
          </p:cNvPicPr>
          <p:nvPr/>
        </p:nvPicPr>
        <p:blipFill>
          <a:blip r:embed="rId5"/>
          <a:stretch>
            <a:fillRect/>
          </a:stretch>
        </p:blipFill>
        <p:spPr>
          <a:xfrm>
            <a:off x="5800176" y="2145378"/>
            <a:ext cx="1739133" cy="3619754"/>
          </a:xfrm>
          <a:prstGeom prst="rect">
            <a:avLst/>
          </a:prstGeom>
        </p:spPr>
      </p:pic>
      <p:sp>
        <p:nvSpPr>
          <p:cNvPr id="13" name="ZoneTexte 12"/>
          <p:cNvSpPr txBox="1"/>
          <p:nvPr/>
        </p:nvSpPr>
        <p:spPr>
          <a:xfrm>
            <a:off x="5922713" y="5812808"/>
            <a:ext cx="1616596" cy="369332"/>
          </a:xfrm>
          <a:prstGeom prst="rect">
            <a:avLst/>
          </a:prstGeom>
          <a:noFill/>
        </p:spPr>
        <p:txBody>
          <a:bodyPr wrap="none" rtlCol="0">
            <a:spAutoFit/>
          </a:bodyPr>
          <a:lstStyle/>
          <a:p>
            <a:r>
              <a:rPr lang="fr-FR" dirty="0"/>
              <a:t>Babylon </a:t>
            </a:r>
            <a:r>
              <a:rPr lang="fr-FR" dirty="0" err="1"/>
              <a:t>Health</a:t>
            </a:r>
            <a:endParaRPr lang="fr-FR" dirty="0"/>
          </a:p>
        </p:txBody>
      </p:sp>
      <p:sp>
        <p:nvSpPr>
          <p:cNvPr id="14" name="ZoneTexte 13"/>
          <p:cNvSpPr txBox="1"/>
          <p:nvPr/>
        </p:nvSpPr>
        <p:spPr>
          <a:xfrm>
            <a:off x="9395191" y="5773898"/>
            <a:ext cx="505267" cy="369332"/>
          </a:xfrm>
          <a:prstGeom prst="rect">
            <a:avLst/>
          </a:prstGeom>
          <a:noFill/>
        </p:spPr>
        <p:txBody>
          <a:bodyPr wrap="none" rtlCol="0">
            <a:spAutoFit/>
          </a:bodyPr>
          <a:lstStyle/>
          <a:p>
            <a:r>
              <a:rPr lang="fr-FR" dirty="0"/>
              <a:t>x.ai</a:t>
            </a:r>
          </a:p>
        </p:txBody>
      </p:sp>
    </p:spTree>
    <p:extLst>
      <p:ext uri="{BB962C8B-B14F-4D97-AF65-F5344CB8AC3E}">
        <p14:creationId xmlns:p14="http://schemas.microsoft.com/office/powerpoint/2010/main" val="16871984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B81414-48A0-4898-BECD-98165548664D}"/>
              </a:ext>
            </a:extLst>
          </p:cNvPr>
          <p:cNvSpPr>
            <a:spLocks noGrp="1"/>
          </p:cNvSpPr>
          <p:nvPr>
            <p:ph type="title"/>
          </p:nvPr>
        </p:nvSpPr>
        <p:spPr/>
        <p:txBody>
          <a:bodyPr/>
          <a:lstStyle/>
          <a:p>
            <a:r>
              <a:rPr lang="fr-FR" dirty="0"/>
              <a:t>Accès aux services - </a:t>
            </a:r>
            <a:r>
              <a:rPr lang="fr-FR" dirty="0" err="1"/>
              <a:t>Webhook</a:t>
            </a:r>
            <a:endParaRPr lang="fr-FR" dirty="0"/>
          </a:p>
        </p:txBody>
      </p:sp>
      <p:sp>
        <p:nvSpPr>
          <p:cNvPr id="4" name="Espace réservé du contenu 3">
            <a:extLst>
              <a:ext uri="{FF2B5EF4-FFF2-40B4-BE49-F238E27FC236}">
                <a16:creationId xmlns:a16="http://schemas.microsoft.com/office/drawing/2014/main" id="{280F2EF4-B8EE-4935-B5D4-801C2C7440A1}"/>
              </a:ext>
            </a:extLst>
          </p:cNvPr>
          <p:cNvSpPr>
            <a:spLocks noGrp="1"/>
          </p:cNvSpPr>
          <p:nvPr>
            <p:ph sz="half" idx="2"/>
          </p:nvPr>
        </p:nvSpPr>
        <p:spPr/>
        <p:txBody>
          <a:bodyPr>
            <a:normAutofit/>
          </a:bodyPr>
          <a:lstStyle/>
          <a:p>
            <a:pPr>
              <a:buFont typeface="Courier New" panose="02070309020205020404" pitchFamily="49" charset="0"/>
              <a:buChar char="o"/>
            </a:pPr>
            <a:r>
              <a:rPr lang="fr-FR" sz="2400" dirty="0"/>
              <a:t> Deux rôles pour le </a:t>
            </a:r>
            <a:r>
              <a:rPr lang="fr-FR" sz="2400" dirty="0" err="1"/>
              <a:t>webhook</a:t>
            </a:r>
            <a:r>
              <a:rPr lang="fr-FR" sz="2400" dirty="0"/>
              <a:t> :</a:t>
            </a:r>
          </a:p>
          <a:p>
            <a:pPr lvl="1">
              <a:buFont typeface="Courier New" panose="02070309020205020404" pitchFamily="49" charset="0"/>
              <a:buChar char="o"/>
            </a:pPr>
            <a:r>
              <a:rPr lang="fr-FR" sz="2200" dirty="0"/>
              <a:t> Interface entre la partie NLU de l’agent et les services du </a:t>
            </a:r>
            <a:r>
              <a:rPr lang="fr-FR" sz="2200" dirty="0" err="1"/>
              <a:t>back-end</a:t>
            </a:r>
            <a:r>
              <a:rPr lang="fr-FR" sz="2200" dirty="0"/>
              <a:t> dont l’agent offre les fonctionnalités</a:t>
            </a:r>
          </a:p>
          <a:p>
            <a:pPr lvl="1">
              <a:buFont typeface="Courier New" panose="02070309020205020404" pitchFamily="49" charset="0"/>
              <a:buChar char="o"/>
            </a:pPr>
            <a:r>
              <a:rPr lang="fr-FR" sz="2200" dirty="0"/>
              <a:t> Participer à la gestion d’une conversation complexe</a:t>
            </a:r>
          </a:p>
        </p:txBody>
      </p:sp>
      <p:sp>
        <p:nvSpPr>
          <p:cNvPr id="5" name="Espace réservé de la date 4">
            <a:extLst>
              <a:ext uri="{FF2B5EF4-FFF2-40B4-BE49-F238E27FC236}">
                <a16:creationId xmlns:a16="http://schemas.microsoft.com/office/drawing/2014/main" id="{8A60181B-5A02-4350-80BB-D09504EF4FB3}"/>
              </a:ext>
            </a:extLst>
          </p:cNvPr>
          <p:cNvSpPr>
            <a:spLocks noGrp="1"/>
          </p:cNvSpPr>
          <p:nvPr>
            <p:ph type="dt" sz="half" idx="10"/>
          </p:nvPr>
        </p:nvSpPr>
        <p:spPr/>
        <p:txBody>
          <a:bodyPr/>
          <a:lstStyle/>
          <a:p>
            <a:fld id="{FFFCB08D-968A-4A55-9937-7599631CEBB5}" type="datetime1">
              <a:rPr lang="en-US" smtClean="0"/>
              <a:t>11/21/2019</a:t>
            </a:fld>
            <a:endParaRPr lang="en-US" dirty="0"/>
          </a:p>
        </p:txBody>
      </p:sp>
      <p:sp>
        <p:nvSpPr>
          <p:cNvPr id="6" name="Espace réservé du pied de page 5">
            <a:extLst>
              <a:ext uri="{FF2B5EF4-FFF2-40B4-BE49-F238E27FC236}">
                <a16:creationId xmlns:a16="http://schemas.microsoft.com/office/drawing/2014/main" id="{6422718E-1188-4BF5-AD25-F58D1434FBA4}"/>
              </a:ext>
            </a:extLst>
          </p:cNvPr>
          <p:cNvSpPr>
            <a:spLocks noGrp="1"/>
          </p:cNvSpPr>
          <p:nvPr>
            <p:ph type="ftr" sz="quarter" idx="11"/>
          </p:nvPr>
        </p:nvSpPr>
        <p:spPr/>
        <p:txBody>
          <a:bodyPr/>
          <a:lstStyle/>
          <a:p>
            <a:r>
              <a:rPr lang="en-US"/>
              <a:t>Hugues Van-Eylen</a:t>
            </a:r>
            <a:endParaRPr lang="en-US" dirty="0"/>
          </a:p>
        </p:txBody>
      </p:sp>
      <p:sp>
        <p:nvSpPr>
          <p:cNvPr id="7" name="Espace réservé du numéro de diapositive 6">
            <a:extLst>
              <a:ext uri="{FF2B5EF4-FFF2-40B4-BE49-F238E27FC236}">
                <a16:creationId xmlns:a16="http://schemas.microsoft.com/office/drawing/2014/main" id="{D8DF2270-CB20-415E-81C2-A0ED1A062FED}"/>
              </a:ext>
            </a:extLst>
          </p:cNvPr>
          <p:cNvSpPr>
            <a:spLocks noGrp="1"/>
          </p:cNvSpPr>
          <p:nvPr>
            <p:ph type="sldNum" sz="quarter" idx="12"/>
          </p:nvPr>
        </p:nvSpPr>
        <p:spPr/>
        <p:txBody>
          <a:bodyPr/>
          <a:lstStyle/>
          <a:p>
            <a:fld id="{4FAB73BC-B049-4115-A692-8D63A059BFB8}" type="slidenum">
              <a:rPr lang="en-US" smtClean="0"/>
              <a:t>40</a:t>
            </a:fld>
            <a:endParaRPr lang="en-US" dirty="0"/>
          </a:p>
        </p:txBody>
      </p:sp>
      <p:pic>
        <p:nvPicPr>
          <p:cNvPr id="8" name="Espace réservé du contenu 7">
            <a:extLst>
              <a:ext uri="{FF2B5EF4-FFF2-40B4-BE49-F238E27FC236}">
                <a16:creationId xmlns:a16="http://schemas.microsoft.com/office/drawing/2014/main" id="{E913A4FE-631B-4768-8722-0C6BFBD492BE}"/>
              </a:ext>
            </a:extLst>
          </p:cNvPr>
          <p:cNvPicPr>
            <a:picLocks noGrp="1" noChangeAspect="1"/>
          </p:cNvPicPr>
          <p:nvPr>
            <p:ph idx="1"/>
          </p:nvPr>
        </p:nvPicPr>
        <p:blipFill>
          <a:blip r:embed="rId3">
            <a:duotone>
              <a:schemeClr val="accent1">
                <a:shade val="45000"/>
                <a:satMod val="135000"/>
              </a:schemeClr>
              <a:prstClr val="white"/>
            </a:duotone>
          </a:blip>
          <a:stretch>
            <a:fillRect/>
          </a:stretch>
        </p:blipFill>
        <p:spPr>
          <a:xfrm>
            <a:off x="3095580" y="2044520"/>
            <a:ext cx="986769" cy="986769"/>
          </a:xfrm>
        </p:spPr>
      </p:pic>
      <p:pic>
        <p:nvPicPr>
          <p:cNvPr id="9" name="Image 8">
            <a:extLst>
              <a:ext uri="{FF2B5EF4-FFF2-40B4-BE49-F238E27FC236}">
                <a16:creationId xmlns:a16="http://schemas.microsoft.com/office/drawing/2014/main" id="{4D731ACE-CBA0-402D-9F1B-2075EA379D26}"/>
              </a:ext>
            </a:extLst>
          </p:cNvPr>
          <p:cNvPicPr>
            <a:picLocks noChangeAspect="1"/>
          </p:cNvPicPr>
          <p:nvPr/>
        </p:nvPicPr>
        <p:blipFill>
          <a:blip r:embed="rId4">
            <a:duotone>
              <a:schemeClr val="accent2">
                <a:shade val="45000"/>
                <a:satMod val="135000"/>
              </a:schemeClr>
              <a:prstClr val="white"/>
            </a:duotone>
          </a:blip>
          <a:stretch>
            <a:fillRect/>
          </a:stretch>
        </p:blipFill>
        <p:spPr>
          <a:xfrm>
            <a:off x="3180131" y="4862806"/>
            <a:ext cx="817665" cy="817665"/>
          </a:xfrm>
          <a:prstGeom prst="rect">
            <a:avLst/>
          </a:prstGeom>
        </p:spPr>
      </p:pic>
      <p:sp>
        <p:nvSpPr>
          <p:cNvPr id="10" name="ZoneTexte 9">
            <a:extLst>
              <a:ext uri="{FF2B5EF4-FFF2-40B4-BE49-F238E27FC236}">
                <a16:creationId xmlns:a16="http://schemas.microsoft.com/office/drawing/2014/main" id="{2BE9A5FC-3A17-4C1E-A415-ABAB2AC2A796}"/>
              </a:ext>
            </a:extLst>
          </p:cNvPr>
          <p:cNvSpPr txBox="1"/>
          <p:nvPr/>
        </p:nvSpPr>
        <p:spPr>
          <a:xfrm>
            <a:off x="1952730" y="2383324"/>
            <a:ext cx="736868" cy="369332"/>
          </a:xfrm>
          <a:prstGeom prst="rect">
            <a:avLst/>
          </a:prstGeom>
          <a:noFill/>
        </p:spPr>
        <p:txBody>
          <a:bodyPr wrap="none" rtlCol="0">
            <a:spAutoFit/>
          </a:bodyPr>
          <a:lstStyle/>
          <a:p>
            <a:r>
              <a:rPr lang="fr-FR" dirty="0"/>
              <a:t>Agent</a:t>
            </a:r>
          </a:p>
        </p:txBody>
      </p:sp>
      <p:sp>
        <p:nvSpPr>
          <p:cNvPr id="11" name="ZoneTexte 10">
            <a:extLst>
              <a:ext uri="{FF2B5EF4-FFF2-40B4-BE49-F238E27FC236}">
                <a16:creationId xmlns:a16="http://schemas.microsoft.com/office/drawing/2014/main" id="{BA6CF1C8-198B-4454-91C9-A702D31A2E7C}"/>
              </a:ext>
            </a:extLst>
          </p:cNvPr>
          <p:cNvSpPr txBox="1"/>
          <p:nvPr/>
        </p:nvSpPr>
        <p:spPr>
          <a:xfrm>
            <a:off x="1952730" y="5083782"/>
            <a:ext cx="494046" cy="369332"/>
          </a:xfrm>
          <a:prstGeom prst="rect">
            <a:avLst/>
          </a:prstGeom>
          <a:noFill/>
        </p:spPr>
        <p:txBody>
          <a:bodyPr wrap="none" rtlCol="0">
            <a:spAutoFit/>
          </a:bodyPr>
          <a:lstStyle/>
          <a:p>
            <a:r>
              <a:rPr lang="fr-FR" dirty="0"/>
              <a:t>API</a:t>
            </a:r>
          </a:p>
        </p:txBody>
      </p:sp>
      <p:pic>
        <p:nvPicPr>
          <p:cNvPr id="12" name="Image 11">
            <a:extLst>
              <a:ext uri="{FF2B5EF4-FFF2-40B4-BE49-F238E27FC236}">
                <a16:creationId xmlns:a16="http://schemas.microsoft.com/office/drawing/2014/main" id="{92139CC0-6CEA-4D92-8BC1-7D00E0E61E07}"/>
              </a:ext>
            </a:extLst>
          </p:cNvPr>
          <p:cNvPicPr>
            <a:picLocks noChangeAspect="1"/>
          </p:cNvPicPr>
          <p:nvPr/>
        </p:nvPicPr>
        <p:blipFill>
          <a:blip r:embed="rId5">
            <a:duotone>
              <a:schemeClr val="accent1">
                <a:shade val="45000"/>
                <a:satMod val="135000"/>
              </a:schemeClr>
              <a:prstClr val="white"/>
            </a:duotone>
          </a:blip>
          <a:stretch>
            <a:fillRect/>
          </a:stretch>
        </p:blipFill>
        <p:spPr>
          <a:xfrm>
            <a:off x="3141305" y="3489974"/>
            <a:ext cx="856491" cy="856491"/>
          </a:xfrm>
          <a:prstGeom prst="rect">
            <a:avLst/>
          </a:prstGeom>
        </p:spPr>
      </p:pic>
      <p:sp>
        <p:nvSpPr>
          <p:cNvPr id="13" name="ZoneTexte 12">
            <a:extLst>
              <a:ext uri="{FF2B5EF4-FFF2-40B4-BE49-F238E27FC236}">
                <a16:creationId xmlns:a16="http://schemas.microsoft.com/office/drawing/2014/main" id="{01F733D0-94CC-4221-A1AB-883F1021F05B}"/>
              </a:ext>
            </a:extLst>
          </p:cNvPr>
          <p:cNvSpPr txBox="1"/>
          <p:nvPr/>
        </p:nvSpPr>
        <p:spPr>
          <a:xfrm>
            <a:off x="1724130" y="3733553"/>
            <a:ext cx="1088311" cy="369332"/>
          </a:xfrm>
          <a:prstGeom prst="rect">
            <a:avLst/>
          </a:prstGeom>
          <a:noFill/>
        </p:spPr>
        <p:txBody>
          <a:bodyPr wrap="none" rtlCol="0">
            <a:spAutoFit/>
          </a:bodyPr>
          <a:lstStyle/>
          <a:p>
            <a:r>
              <a:rPr lang="fr-FR" dirty="0" err="1"/>
              <a:t>Webhook</a:t>
            </a:r>
            <a:endParaRPr lang="fr-FR" dirty="0"/>
          </a:p>
        </p:txBody>
      </p:sp>
      <p:sp>
        <p:nvSpPr>
          <p:cNvPr id="14" name="Flèche : double flèche verticale 13">
            <a:extLst>
              <a:ext uri="{FF2B5EF4-FFF2-40B4-BE49-F238E27FC236}">
                <a16:creationId xmlns:a16="http://schemas.microsoft.com/office/drawing/2014/main" id="{D13C5190-CC73-4927-8AEA-6F133DABEBBD}"/>
              </a:ext>
            </a:extLst>
          </p:cNvPr>
          <p:cNvSpPr/>
          <p:nvPr/>
        </p:nvSpPr>
        <p:spPr>
          <a:xfrm>
            <a:off x="3481181" y="3033896"/>
            <a:ext cx="176738" cy="456078"/>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 double flèche verticale 14">
            <a:extLst>
              <a:ext uri="{FF2B5EF4-FFF2-40B4-BE49-F238E27FC236}">
                <a16:creationId xmlns:a16="http://schemas.microsoft.com/office/drawing/2014/main" id="{0B778A50-F630-4833-AF6B-2C29EAFC41CC}"/>
              </a:ext>
            </a:extLst>
          </p:cNvPr>
          <p:cNvSpPr/>
          <p:nvPr/>
        </p:nvSpPr>
        <p:spPr>
          <a:xfrm>
            <a:off x="3412225" y="4386463"/>
            <a:ext cx="176738" cy="456078"/>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28707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F89FC01-D0CF-4899-A184-1F0070363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F4E5A9FF-C93F-4A6D-ABDE-2533C3017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5" name="Straight Connector 34">
            <a:extLst>
              <a:ext uri="{FF2B5EF4-FFF2-40B4-BE49-F238E27FC236}">
                <a16:creationId xmlns:a16="http://schemas.microsoft.com/office/drawing/2014/main" id="{890A4124-979D-4376-AA58-6501D58B67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ED008ECC-51D4-4E47-80DF-1D22FBBC5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B32F20A-F5CA-4D43-AB6F-667A30E5A494}"/>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dirty="0"/>
              <a:t>Webhook </a:t>
            </a:r>
          </a:p>
        </p:txBody>
      </p:sp>
      <p:pic>
        <p:nvPicPr>
          <p:cNvPr id="11" name="Espace réservé du contenu 10">
            <a:extLst>
              <a:ext uri="{FF2B5EF4-FFF2-40B4-BE49-F238E27FC236}">
                <a16:creationId xmlns:a16="http://schemas.microsoft.com/office/drawing/2014/main" id="{C32723F7-5E95-474F-B0D7-E4CAD589EB74}"/>
              </a:ext>
            </a:extLst>
          </p:cNvPr>
          <p:cNvPicPr>
            <a:picLocks noGrp="1" noChangeAspect="1"/>
          </p:cNvPicPr>
          <p:nvPr>
            <p:ph sz="half" idx="2"/>
          </p:nvPr>
        </p:nvPicPr>
        <p:blipFill>
          <a:blip r:embed="rId2"/>
          <a:stretch>
            <a:fillRect/>
          </a:stretch>
        </p:blipFill>
        <p:spPr>
          <a:xfrm>
            <a:off x="633999" y="999775"/>
            <a:ext cx="6909801" cy="4595017"/>
          </a:xfrm>
          <a:prstGeom prst="rect">
            <a:avLst/>
          </a:prstGeom>
        </p:spPr>
      </p:pic>
      <p:cxnSp>
        <p:nvCxnSpPr>
          <p:cNvPr id="39" name="Straight Connector 38">
            <a:extLst>
              <a:ext uri="{FF2B5EF4-FFF2-40B4-BE49-F238E27FC236}">
                <a16:creationId xmlns:a16="http://schemas.microsoft.com/office/drawing/2014/main" id="{0EF352D9-7BCC-436E-8520-E9D0BAAA18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18FF9361-66C0-4102-A9C3-13F0CE16D4FC}"/>
              </a:ext>
            </a:extLst>
          </p:cNvPr>
          <p:cNvSpPr>
            <a:spLocks noGrp="1"/>
          </p:cNvSpPr>
          <p:nvPr>
            <p:ph sz="half" idx="1"/>
          </p:nvPr>
        </p:nvSpPr>
        <p:spPr>
          <a:xfrm>
            <a:off x="7859485" y="2198914"/>
            <a:ext cx="3690257" cy="3670180"/>
          </a:xfrm>
        </p:spPr>
        <p:txBody>
          <a:bodyPr vert="horz" lIns="0" tIns="45720" rIns="0" bIns="45720" rtlCol="0">
            <a:normAutofit/>
          </a:bodyPr>
          <a:lstStyle/>
          <a:p>
            <a:r>
              <a:rPr lang="en-US" dirty="0"/>
              <a:t>Structure de la </a:t>
            </a:r>
            <a:r>
              <a:rPr lang="en-US"/>
              <a:t>requête</a:t>
            </a:r>
            <a:r>
              <a:rPr lang="en-US" dirty="0"/>
              <a:t> </a:t>
            </a:r>
            <a:r>
              <a:rPr lang="en-US"/>
              <a:t>d’appel</a:t>
            </a:r>
            <a:r>
              <a:rPr lang="en-US" dirty="0"/>
              <a:t> au Webhook</a:t>
            </a:r>
          </a:p>
          <a:p>
            <a:r>
              <a:rPr lang="en-US" dirty="0"/>
              <a:t>Format JSON </a:t>
            </a:r>
          </a:p>
        </p:txBody>
      </p:sp>
      <p:sp>
        <p:nvSpPr>
          <p:cNvPr id="41" name="Rectangle 40">
            <a:extLst>
              <a:ext uri="{FF2B5EF4-FFF2-40B4-BE49-F238E27FC236}">
                <a16:creationId xmlns:a16="http://schemas.microsoft.com/office/drawing/2014/main" id="{3EEBA64A-08C9-4EE7-A7DD-C4309E575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0DA644F7-E61C-4BDD-9510-112510F64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Espace réservé de la date 4">
            <a:extLst>
              <a:ext uri="{FF2B5EF4-FFF2-40B4-BE49-F238E27FC236}">
                <a16:creationId xmlns:a16="http://schemas.microsoft.com/office/drawing/2014/main" id="{04EA7ED0-6199-4AC1-B244-D15DDAC160E5}"/>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fld id="{FFFCB08D-968A-4A55-9937-7599631CEBB5}" type="datetime1">
              <a:rPr lang="en-US" smtClean="0"/>
              <a:pPr defTabSz="914400">
                <a:spcAft>
                  <a:spcPts val="600"/>
                </a:spcAft>
              </a:pPr>
              <a:t>11/21/2019</a:t>
            </a:fld>
            <a:endParaRPr lang="en-US"/>
          </a:p>
        </p:txBody>
      </p:sp>
      <p:sp>
        <p:nvSpPr>
          <p:cNvPr id="6" name="Espace réservé du pied de page 5">
            <a:extLst>
              <a:ext uri="{FF2B5EF4-FFF2-40B4-BE49-F238E27FC236}">
                <a16:creationId xmlns:a16="http://schemas.microsoft.com/office/drawing/2014/main" id="{CCCFA916-2BF8-4753-8B83-AA67FAD84686}"/>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Hugues Van-Eylen</a:t>
            </a:r>
          </a:p>
        </p:txBody>
      </p:sp>
      <p:sp>
        <p:nvSpPr>
          <p:cNvPr id="7" name="Espace réservé du numéro de diapositive 6">
            <a:extLst>
              <a:ext uri="{FF2B5EF4-FFF2-40B4-BE49-F238E27FC236}">
                <a16:creationId xmlns:a16="http://schemas.microsoft.com/office/drawing/2014/main" id="{B3EF8BC9-4D66-4C79-A8D5-6610FD47C143}"/>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4FAB73BC-B049-4115-A692-8D63A059BFB8}" type="slidenum">
              <a:rPr lang="en-US" smtClean="0"/>
              <a:pPr defTabSz="914400">
                <a:spcAft>
                  <a:spcPts val="600"/>
                </a:spcAft>
              </a:pPr>
              <a:t>41</a:t>
            </a:fld>
            <a:endParaRPr lang="en-US"/>
          </a:p>
        </p:txBody>
      </p:sp>
    </p:spTree>
    <p:extLst>
      <p:ext uri="{BB962C8B-B14F-4D97-AF65-F5344CB8AC3E}">
        <p14:creationId xmlns:p14="http://schemas.microsoft.com/office/powerpoint/2010/main" val="643471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DB69D5-D1B9-40FB-ACE0-9EB25A6CCD97}"/>
              </a:ext>
            </a:extLst>
          </p:cNvPr>
          <p:cNvSpPr>
            <a:spLocks noGrp="1"/>
          </p:cNvSpPr>
          <p:nvPr>
            <p:ph type="title"/>
          </p:nvPr>
        </p:nvSpPr>
        <p:spPr>
          <a:xfrm>
            <a:off x="1068387" y="251184"/>
            <a:ext cx="10058400" cy="1450757"/>
          </a:xfrm>
        </p:spPr>
        <p:txBody>
          <a:bodyPr/>
          <a:lstStyle/>
          <a:p>
            <a:r>
              <a:rPr lang="fr-FR" dirty="0" err="1"/>
              <a:t>Webhook</a:t>
            </a:r>
            <a:endParaRPr lang="fr-FR" dirty="0"/>
          </a:p>
        </p:txBody>
      </p:sp>
      <p:sp>
        <p:nvSpPr>
          <p:cNvPr id="3" name="Espace réservé du contenu 2">
            <a:extLst>
              <a:ext uri="{FF2B5EF4-FFF2-40B4-BE49-F238E27FC236}">
                <a16:creationId xmlns:a16="http://schemas.microsoft.com/office/drawing/2014/main" id="{387C92D1-9213-4E4B-929F-036247A14C10}"/>
              </a:ext>
            </a:extLst>
          </p:cNvPr>
          <p:cNvSpPr>
            <a:spLocks noGrp="1"/>
          </p:cNvSpPr>
          <p:nvPr>
            <p:ph idx="1"/>
          </p:nvPr>
        </p:nvSpPr>
        <p:spPr>
          <a:xfrm>
            <a:off x="1097280" y="1845734"/>
            <a:ext cx="10058400" cy="1973791"/>
          </a:xfrm>
        </p:spPr>
        <p:txBody>
          <a:bodyPr>
            <a:normAutofit/>
          </a:bodyPr>
          <a:lstStyle/>
          <a:p>
            <a:pPr>
              <a:buFont typeface="Wingdings" panose="05000000000000000000" pitchFamily="2" charset="2"/>
              <a:buChar char="v"/>
            </a:pPr>
            <a:r>
              <a:rPr lang="fr-FR" sz="2400" dirty="0"/>
              <a:t> Un </a:t>
            </a:r>
            <a:r>
              <a:rPr lang="fr-FR" sz="2400" dirty="0" err="1"/>
              <a:t>webhook</a:t>
            </a:r>
            <a:r>
              <a:rPr lang="fr-FR" sz="2400" dirty="0"/>
              <a:t> est un service REST qui est appelé par l’agent sur les intentions déclarées comme l’utilisant.</a:t>
            </a:r>
          </a:p>
          <a:p>
            <a:pPr lvl="1">
              <a:buFont typeface="Courier New" panose="02070309020205020404" pitchFamily="49" charset="0"/>
              <a:buChar char="o"/>
            </a:pPr>
            <a:r>
              <a:rPr lang="fr-FR" sz="2000" dirty="0"/>
              <a:t>Il doit interpréter en entrée  le JSON correspondant à la réponse retournée par l’appel à l’opération </a:t>
            </a:r>
            <a:r>
              <a:rPr lang="fr-FR" sz="2000" i="1" dirty="0">
                <a:solidFill>
                  <a:srgbClr val="C00000"/>
                </a:solidFill>
              </a:rPr>
              <a:t>/</a:t>
            </a:r>
            <a:r>
              <a:rPr lang="fr-FR" sz="2000" i="1" dirty="0" err="1">
                <a:solidFill>
                  <a:srgbClr val="C00000"/>
                </a:solidFill>
              </a:rPr>
              <a:t>detectIntent</a:t>
            </a:r>
            <a:r>
              <a:rPr lang="fr-FR" sz="2000" i="1" dirty="0">
                <a:solidFill>
                  <a:srgbClr val="C00000"/>
                </a:solidFill>
              </a:rPr>
              <a:t> </a:t>
            </a:r>
            <a:r>
              <a:rPr lang="fr-FR" sz="2000" dirty="0"/>
              <a:t>de </a:t>
            </a:r>
            <a:r>
              <a:rPr lang="fr-FR" sz="2000" dirty="0" err="1"/>
              <a:t>dialogflow</a:t>
            </a:r>
            <a:endParaRPr lang="fr-FR" sz="2000" dirty="0"/>
          </a:p>
          <a:p>
            <a:pPr lvl="1">
              <a:buFont typeface="Courier New" panose="02070309020205020404" pitchFamily="49" charset="0"/>
              <a:buChar char="o"/>
            </a:pPr>
            <a:r>
              <a:rPr lang="fr-FR" sz="2000" dirty="0"/>
              <a:t>Il doit retourner une réponse respectant le standard </a:t>
            </a:r>
            <a:r>
              <a:rPr lang="fr-FR" sz="2000" dirty="0" err="1"/>
              <a:t>DialogFlow</a:t>
            </a:r>
            <a:r>
              <a:rPr lang="fr-FR" sz="2000" dirty="0"/>
              <a:t> pour être utilisé par l’agent</a:t>
            </a:r>
          </a:p>
          <a:p>
            <a:pPr lvl="1">
              <a:buFont typeface="Courier New" panose="02070309020205020404" pitchFamily="49" charset="0"/>
              <a:buChar char="o"/>
            </a:pPr>
            <a:endParaRPr lang="fr-FR" sz="2000" dirty="0"/>
          </a:p>
        </p:txBody>
      </p:sp>
      <p:sp>
        <p:nvSpPr>
          <p:cNvPr id="4" name="Espace réservé de la date 3">
            <a:extLst>
              <a:ext uri="{FF2B5EF4-FFF2-40B4-BE49-F238E27FC236}">
                <a16:creationId xmlns:a16="http://schemas.microsoft.com/office/drawing/2014/main" id="{7086B7B1-DCAD-485B-A05A-14ADCA75FD63}"/>
              </a:ext>
            </a:extLst>
          </p:cNvPr>
          <p:cNvSpPr>
            <a:spLocks noGrp="1"/>
          </p:cNvSpPr>
          <p:nvPr>
            <p:ph type="dt" sz="half" idx="10"/>
          </p:nvPr>
        </p:nvSpPr>
        <p:spPr/>
        <p:txBody>
          <a:bodyPr/>
          <a:lstStyle/>
          <a:p>
            <a:fld id="{EAE601B6-8068-4725-8D45-0B9C1957BD95}" type="datetime1">
              <a:rPr lang="en-US" smtClean="0"/>
              <a:t>11/21/2019</a:t>
            </a:fld>
            <a:endParaRPr lang="en-US" dirty="0"/>
          </a:p>
        </p:txBody>
      </p:sp>
      <p:sp>
        <p:nvSpPr>
          <p:cNvPr id="5" name="Espace réservé du pied de page 4">
            <a:extLst>
              <a:ext uri="{FF2B5EF4-FFF2-40B4-BE49-F238E27FC236}">
                <a16:creationId xmlns:a16="http://schemas.microsoft.com/office/drawing/2014/main" id="{D02A0AFD-3A3D-496A-B24E-5B255596E9A0}"/>
              </a:ext>
            </a:extLst>
          </p:cNvPr>
          <p:cNvSpPr>
            <a:spLocks noGrp="1"/>
          </p:cNvSpPr>
          <p:nvPr>
            <p:ph type="ftr" sz="quarter" idx="11"/>
          </p:nvPr>
        </p:nvSpPr>
        <p:spPr/>
        <p:txBody>
          <a:bodyPr/>
          <a:lstStyle/>
          <a:p>
            <a:r>
              <a:rPr lang="en-US"/>
              <a:t>Hugues Van-Eylen</a:t>
            </a:r>
            <a:endParaRPr lang="en-US" dirty="0"/>
          </a:p>
        </p:txBody>
      </p:sp>
      <p:sp>
        <p:nvSpPr>
          <p:cNvPr id="6" name="Espace réservé du numéro de diapositive 5">
            <a:extLst>
              <a:ext uri="{FF2B5EF4-FFF2-40B4-BE49-F238E27FC236}">
                <a16:creationId xmlns:a16="http://schemas.microsoft.com/office/drawing/2014/main" id="{6113E464-5157-40C0-AD04-93C6BFBBE01B}"/>
              </a:ext>
            </a:extLst>
          </p:cNvPr>
          <p:cNvSpPr>
            <a:spLocks noGrp="1"/>
          </p:cNvSpPr>
          <p:nvPr>
            <p:ph type="sldNum" sz="quarter" idx="12"/>
          </p:nvPr>
        </p:nvSpPr>
        <p:spPr/>
        <p:txBody>
          <a:bodyPr/>
          <a:lstStyle/>
          <a:p>
            <a:fld id="{629637A9-119A-49DA-BD12-AAC58B377D80}" type="slidenum">
              <a:rPr lang="en-US" smtClean="0"/>
              <a:t>42</a:t>
            </a:fld>
            <a:endParaRPr lang="en-US" dirty="0"/>
          </a:p>
        </p:txBody>
      </p:sp>
      <p:sp>
        <p:nvSpPr>
          <p:cNvPr id="7" name="Rectangle 6">
            <a:extLst>
              <a:ext uri="{FF2B5EF4-FFF2-40B4-BE49-F238E27FC236}">
                <a16:creationId xmlns:a16="http://schemas.microsoft.com/office/drawing/2014/main" id="{1DE670A9-0141-4793-9E18-831222F13F55}"/>
              </a:ext>
            </a:extLst>
          </p:cNvPr>
          <p:cNvSpPr/>
          <p:nvPr/>
        </p:nvSpPr>
        <p:spPr>
          <a:xfrm>
            <a:off x="886951" y="3667124"/>
            <a:ext cx="10479058" cy="250507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1600" dirty="0">
                <a:solidFill>
                  <a:schemeClr val="tx1"/>
                </a:solidFill>
                <a:latin typeface="Courier New" panose="02070309020205020404" pitchFamily="49" charset="0"/>
                <a:cs typeface="Courier New" panose="02070309020205020404" pitchFamily="49" charset="0"/>
              </a:rPr>
              <a:t>{ « </a:t>
            </a:r>
            <a:r>
              <a:rPr lang="fr-FR" sz="1600" b="1" dirty="0" err="1">
                <a:solidFill>
                  <a:schemeClr val="tx1"/>
                </a:solidFill>
                <a:latin typeface="Courier New" panose="02070309020205020404" pitchFamily="49" charset="0"/>
                <a:cs typeface="Courier New" panose="02070309020205020404" pitchFamily="49" charset="0"/>
              </a:rPr>
              <a:t>fulfillmentText</a:t>
            </a:r>
            <a:r>
              <a:rPr lang="fr-FR" sz="1600" dirty="0">
                <a:solidFill>
                  <a:schemeClr val="tx1"/>
                </a:solidFill>
                <a:latin typeface="Courier New" panose="02070309020205020404" pitchFamily="49" charset="0"/>
                <a:cs typeface="Courier New" panose="02070309020205020404" pitchFamily="49" charset="0"/>
              </a:rPr>
              <a:t> » : « réponse à la requête »,</a:t>
            </a:r>
          </a:p>
          <a:p>
            <a:r>
              <a:rPr lang="fr-FR" sz="1600" dirty="0">
                <a:solidFill>
                  <a:schemeClr val="tx1"/>
                </a:solidFill>
                <a:latin typeface="Courier New" panose="02070309020205020404" pitchFamily="49" charset="0"/>
                <a:cs typeface="Courier New" panose="02070309020205020404" pitchFamily="49" charset="0"/>
              </a:rPr>
              <a:t>« </a:t>
            </a:r>
            <a:r>
              <a:rPr lang="fr-FR" sz="1600" b="1" dirty="0" err="1">
                <a:solidFill>
                  <a:schemeClr val="tx1"/>
                </a:solidFill>
                <a:latin typeface="Courier New" panose="02070309020205020404" pitchFamily="49" charset="0"/>
                <a:cs typeface="Courier New" panose="02070309020205020404" pitchFamily="49" charset="0"/>
              </a:rPr>
              <a:t>fulfillmentMessages</a:t>
            </a:r>
            <a:r>
              <a:rPr lang="fr-FR" sz="1600" dirty="0">
                <a:solidFill>
                  <a:schemeClr val="tx1"/>
                </a:solidFill>
                <a:latin typeface="Courier New" panose="02070309020205020404" pitchFamily="49" charset="0"/>
                <a:cs typeface="Courier New" panose="02070309020205020404" pitchFamily="49" charset="0"/>
              </a:rPr>
              <a:t> » : [{Message Object}],</a:t>
            </a:r>
          </a:p>
          <a:p>
            <a:r>
              <a:rPr lang="fr-FR" sz="1600" dirty="0">
                <a:solidFill>
                  <a:schemeClr val="tx1"/>
                </a:solidFill>
                <a:latin typeface="Courier New" panose="02070309020205020404" pitchFamily="49" charset="0"/>
                <a:cs typeface="Courier New" panose="02070309020205020404" pitchFamily="49" charset="0"/>
              </a:rPr>
              <a:t>« </a:t>
            </a:r>
            <a:r>
              <a:rPr lang="fr-FR" sz="1600" b="1" dirty="0" err="1">
                <a:solidFill>
                  <a:schemeClr val="tx1"/>
                </a:solidFill>
                <a:latin typeface="Courier New" panose="02070309020205020404" pitchFamily="49" charset="0"/>
                <a:cs typeface="Courier New" panose="02070309020205020404" pitchFamily="49" charset="0"/>
              </a:rPr>
              <a:t>payload</a:t>
            </a:r>
            <a:r>
              <a:rPr lang="fr-FR" sz="1600" dirty="0">
                <a:solidFill>
                  <a:schemeClr val="tx1"/>
                </a:solidFill>
                <a:latin typeface="Courier New" panose="02070309020205020404" pitchFamily="49" charset="0"/>
                <a:cs typeface="Courier New" panose="02070309020205020404" pitchFamily="49" charset="0"/>
              </a:rPr>
              <a:t> » : { </a:t>
            </a:r>
            <a:r>
              <a:rPr lang="fr-FR" sz="1600" i="1" dirty="0" err="1">
                <a:solidFill>
                  <a:schemeClr val="tx1"/>
                </a:solidFill>
                <a:latin typeface="Courier New" panose="02070309020205020404" pitchFamily="49" charset="0"/>
                <a:cs typeface="Courier New" panose="02070309020205020404" pitchFamily="49" charset="0"/>
              </a:rPr>
              <a:t>Json</a:t>
            </a:r>
            <a:r>
              <a:rPr lang="fr-FR" sz="1600" i="1" dirty="0">
                <a:solidFill>
                  <a:schemeClr val="tx1"/>
                </a:solidFill>
                <a:latin typeface="Courier New" panose="02070309020205020404" pitchFamily="49" charset="0"/>
                <a:cs typeface="Courier New" panose="02070309020205020404" pitchFamily="49" charset="0"/>
              </a:rPr>
              <a:t> data objet propre à une réponse interprétée par la plate-forme de messagerie visée</a:t>
            </a:r>
            <a:r>
              <a:rPr lang="fr-FR" sz="1600" dirty="0">
                <a:solidFill>
                  <a:schemeClr val="tx1"/>
                </a:solidFill>
                <a:latin typeface="Courier New" panose="02070309020205020404" pitchFamily="49" charset="0"/>
                <a:cs typeface="Courier New" panose="02070309020205020404" pitchFamily="49" charset="0"/>
              </a:rPr>
              <a:t>},</a:t>
            </a:r>
          </a:p>
          <a:p>
            <a:r>
              <a:rPr lang="fr-FR" sz="1600" dirty="0">
                <a:solidFill>
                  <a:schemeClr val="tx1"/>
                </a:solidFill>
                <a:latin typeface="Courier New" panose="02070309020205020404" pitchFamily="49" charset="0"/>
                <a:cs typeface="Courier New" panose="02070309020205020404" pitchFamily="49" charset="0"/>
              </a:rPr>
              <a:t>« </a:t>
            </a:r>
            <a:r>
              <a:rPr lang="fr-FR" sz="1600" b="1" dirty="0" err="1">
                <a:solidFill>
                  <a:schemeClr val="tx1"/>
                </a:solidFill>
                <a:latin typeface="Courier New" panose="02070309020205020404" pitchFamily="49" charset="0"/>
                <a:cs typeface="Courier New" panose="02070309020205020404" pitchFamily="49" charset="0"/>
              </a:rPr>
              <a:t>OutputContext</a:t>
            </a:r>
            <a:r>
              <a:rPr lang="fr-FR" sz="1600" dirty="0">
                <a:solidFill>
                  <a:schemeClr val="tx1"/>
                </a:solidFill>
                <a:latin typeface="Courier New" panose="02070309020205020404" pitchFamily="49" charset="0"/>
                <a:cs typeface="Courier New" panose="02070309020205020404" pitchFamily="49" charset="0"/>
              </a:rPr>
              <a:t> »: [{« </a:t>
            </a:r>
            <a:r>
              <a:rPr lang="fr-FR" sz="1600" dirty="0" err="1">
                <a:solidFill>
                  <a:schemeClr val="tx1"/>
                </a:solidFill>
                <a:latin typeface="Courier New" panose="02070309020205020404" pitchFamily="49" charset="0"/>
                <a:cs typeface="Courier New" panose="02070309020205020404" pitchFamily="49" charset="0"/>
              </a:rPr>
              <a:t>name</a:t>
            </a:r>
            <a:r>
              <a:rPr lang="fr-FR" sz="1600" dirty="0">
                <a:solidFill>
                  <a:schemeClr val="tx1"/>
                </a:solidFill>
                <a:latin typeface="Courier New" panose="02070309020205020404" pitchFamily="49" charset="0"/>
                <a:cs typeface="Courier New" panose="02070309020205020404" pitchFamily="49" charset="0"/>
              </a:rPr>
              <a:t> »: « ctx1 », « </a:t>
            </a:r>
            <a:r>
              <a:rPr lang="fr-FR" sz="1600" dirty="0" err="1">
                <a:solidFill>
                  <a:schemeClr val="tx1"/>
                </a:solidFill>
                <a:latin typeface="Courier New" panose="02070309020205020404" pitchFamily="49" charset="0"/>
                <a:cs typeface="Courier New" panose="02070309020205020404" pitchFamily="49" charset="0"/>
              </a:rPr>
              <a:t>lifespan</a:t>
            </a:r>
            <a:r>
              <a:rPr lang="fr-FR" sz="1600" dirty="0">
                <a:solidFill>
                  <a:schemeClr val="tx1"/>
                </a:solidFill>
                <a:latin typeface="Courier New" panose="02070309020205020404" pitchFamily="49" charset="0"/>
                <a:cs typeface="Courier New" panose="02070309020205020404" pitchFamily="49" charset="0"/>
              </a:rPr>
              <a:t> »:2, </a:t>
            </a:r>
          </a:p>
          <a:p>
            <a:r>
              <a:rPr lang="fr-FR" sz="1600" dirty="0">
                <a:solidFill>
                  <a:schemeClr val="tx1"/>
                </a:solidFill>
                <a:latin typeface="Courier New" panose="02070309020205020404" pitchFamily="49" charset="0"/>
                <a:cs typeface="Courier New" panose="02070309020205020404" pitchFamily="49" charset="0"/>
              </a:rPr>
              <a:t>                  « </a:t>
            </a:r>
            <a:r>
              <a:rPr lang="fr-FR" sz="1600" dirty="0" err="1">
                <a:solidFill>
                  <a:schemeClr val="tx1"/>
                </a:solidFill>
                <a:latin typeface="Courier New" panose="02070309020205020404" pitchFamily="49" charset="0"/>
                <a:cs typeface="Courier New" panose="02070309020205020404" pitchFamily="49" charset="0"/>
              </a:rPr>
              <a:t>parameters</a:t>
            </a:r>
            <a:r>
              <a:rPr lang="fr-FR" sz="1600" dirty="0">
                <a:solidFill>
                  <a:schemeClr val="tx1"/>
                </a:solidFill>
                <a:latin typeface="Courier New" panose="02070309020205020404" pitchFamily="49" charset="0"/>
                <a:cs typeface="Courier New" panose="02070309020205020404" pitchFamily="49" charset="0"/>
              </a:rPr>
              <a:t> »: {« p1 »: « valeur p1 »}}],</a:t>
            </a:r>
          </a:p>
          <a:p>
            <a:r>
              <a:rPr lang="fr-FR" sz="1600" dirty="0">
                <a:solidFill>
                  <a:schemeClr val="tx1"/>
                </a:solidFill>
                <a:latin typeface="Courier New" panose="02070309020205020404" pitchFamily="49" charset="0"/>
                <a:cs typeface="Courier New" panose="02070309020205020404" pitchFamily="49" charset="0"/>
              </a:rPr>
              <a:t>« </a:t>
            </a:r>
            <a:r>
              <a:rPr lang="fr-FR" sz="1600" b="1" dirty="0" err="1">
                <a:solidFill>
                  <a:schemeClr val="tx1"/>
                </a:solidFill>
                <a:latin typeface="Courier New" panose="02070309020205020404" pitchFamily="49" charset="0"/>
                <a:cs typeface="Courier New" panose="02070309020205020404" pitchFamily="49" charset="0"/>
              </a:rPr>
              <a:t>followupEventInput</a:t>
            </a:r>
            <a:r>
              <a:rPr lang="fr-FR" sz="1600" dirty="0">
                <a:solidFill>
                  <a:schemeClr val="tx1"/>
                </a:solidFill>
                <a:latin typeface="Courier New" panose="02070309020205020404" pitchFamily="49" charset="0"/>
                <a:cs typeface="Courier New" panose="02070309020205020404" pitchFamily="49" charset="0"/>
              </a:rPr>
              <a:t> » : {« </a:t>
            </a:r>
            <a:r>
              <a:rPr lang="fr-FR" sz="1600" dirty="0" err="1">
                <a:solidFill>
                  <a:schemeClr val="tx1"/>
                </a:solidFill>
                <a:latin typeface="Courier New" panose="02070309020205020404" pitchFamily="49" charset="0"/>
                <a:cs typeface="Courier New" panose="02070309020205020404" pitchFamily="49" charset="0"/>
              </a:rPr>
              <a:t>name</a:t>
            </a:r>
            <a:r>
              <a:rPr lang="fr-FR" sz="1600" dirty="0">
                <a:solidFill>
                  <a:schemeClr val="tx1"/>
                </a:solidFill>
                <a:latin typeface="Courier New" panose="02070309020205020404" pitchFamily="49" charset="0"/>
                <a:cs typeface="Courier New" panose="02070309020205020404" pitchFamily="49" charset="0"/>
              </a:rPr>
              <a:t> » : « </a:t>
            </a:r>
            <a:r>
              <a:rPr lang="fr-FR" sz="1600" dirty="0" err="1">
                <a:solidFill>
                  <a:schemeClr val="tx1"/>
                </a:solidFill>
                <a:latin typeface="Courier New" panose="02070309020205020404" pitchFamily="49" charset="0"/>
                <a:cs typeface="Courier New" panose="02070309020205020404" pitchFamily="49" charset="0"/>
              </a:rPr>
              <a:t>eventName</a:t>
            </a:r>
            <a:r>
              <a:rPr lang="fr-FR" sz="1600" dirty="0">
                <a:solidFill>
                  <a:schemeClr val="tx1"/>
                </a:solidFill>
                <a:latin typeface="Courier New" panose="02070309020205020404" pitchFamily="49" charset="0"/>
                <a:cs typeface="Courier New" panose="02070309020205020404" pitchFamily="49" charset="0"/>
              </a:rPr>
              <a:t> à déclencher », </a:t>
            </a:r>
          </a:p>
          <a:p>
            <a:r>
              <a:rPr lang="fr-FR" sz="1600" dirty="0">
                <a:solidFill>
                  <a:schemeClr val="tx1"/>
                </a:solidFill>
                <a:latin typeface="Courier New" panose="02070309020205020404" pitchFamily="49" charset="0"/>
                <a:cs typeface="Courier New" panose="02070309020205020404" pitchFamily="49" charset="0"/>
              </a:rPr>
              <a:t>                     « </a:t>
            </a:r>
            <a:r>
              <a:rPr lang="fr-FR" sz="1600" dirty="0" err="1">
                <a:solidFill>
                  <a:schemeClr val="tx1"/>
                </a:solidFill>
                <a:latin typeface="Courier New" panose="02070309020205020404" pitchFamily="49" charset="0"/>
                <a:cs typeface="Courier New" panose="02070309020205020404" pitchFamily="49" charset="0"/>
              </a:rPr>
              <a:t>parameters</a:t>
            </a:r>
            <a:r>
              <a:rPr lang="fr-FR" sz="1600" dirty="0">
                <a:solidFill>
                  <a:schemeClr val="tx1"/>
                </a:solidFill>
                <a:latin typeface="Courier New" panose="02070309020205020404" pitchFamily="49" charset="0"/>
                <a:cs typeface="Courier New" panose="02070309020205020404" pitchFamily="49" charset="0"/>
              </a:rPr>
              <a:t> »: {« param1 »: « valeur, etc.}}</a:t>
            </a:r>
          </a:p>
          <a:p>
            <a:r>
              <a:rPr lang="fr-FR" sz="1600"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604025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68C21D0-E473-4822-976E-2A142825DF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0022C4D8-970B-4A32-B0BD-AAC4366E7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0" name="Straight Connector 29">
            <a:extLst>
              <a:ext uri="{FF2B5EF4-FFF2-40B4-BE49-F238E27FC236}">
                <a16:creationId xmlns:a16="http://schemas.microsoft.com/office/drawing/2014/main" id="{841F4C4C-B5CB-4E95-8A7D-C738E7FFD0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0DFDC335-8810-4D67-AE66-6949FFB4A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EA5799E-E81E-4CF6-85FC-A4FD373B4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Image 5">
            <a:extLst>
              <a:ext uri="{FF2B5EF4-FFF2-40B4-BE49-F238E27FC236}">
                <a16:creationId xmlns:a16="http://schemas.microsoft.com/office/drawing/2014/main" id="{5A8F9088-FB16-4D2B-88BD-770C35496A7F}"/>
              </a:ext>
            </a:extLst>
          </p:cNvPr>
          <p:cNvPicPr>
            <a:picLocks noChangeAspect="1"/>
          </p:cNvPicPr>
          <p:nvPr/>
        </p:nvPicPr>
        <p:blipFill>
          <a:blip r:embed="rId2"/>
          <a:stretch>
            <a:fillRect/>
          </a:stretch>
        </p:blipFill>
        <p:spPr>
          <a:xfrm>
            <a:off x="635457" y="908367"/>
            <a:ext cx="5131653" cy="3066162"/>
          </a:xfrm>
          <a:prstGeom prst="rect">
            <a:avLst/>
          </a:prstGeom>
        </p:spPr>
      </p:pic>
      <p:sp>
        <p:nvSpPr>
          <p:cNvPr id="36" name="Rectangle 35">
            <a:extLst>
              <a:ext uri="{FF2B5EF4-FFF2-40B4-BE49-F238E27FC236}">
                <a16:creationId xmlns:a16="http://schemas.microsoft.com/office/drawing/2014/main" id="{5C6017A4-C87C-43AB-982C-598BF3970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6F6E8ABD-6901-41A5-9944-A4A57D747CF8}"/>
              </a:ext>
            </a:extLst>
          </p:cNvPr>
          <p:cNvPicPr>
            <a:picLocks noChangeAspect="1"/>
          </p:cNvPicPr>
          <p:nvPr/>
        </p:nvPicPr>
        <p:blipFill>
          <a:blip r:embed="rId3"/>
          <a:stretch>
            <a:fillRect/>
          </a:stretch>
        </p:blipFill>
        <p:spPr>
          <a:xfrm>
            <a:off x="6424891" y="881027"/>
            <a:ext cx="5118182" cy="3120842"/>
          </a:xfrm>
          <a:prstGeom prst="rect">
            <a:avLst/>
          </a:prstGeom>
        </p:spPr>
      </p:pic>
      <p:sp>
        <p:nvSpPr>
          <p:cNvPr id="38" name="Rectangle 37">
            <a:extLst>
              <a:ext uri="{FF2B5EF4-FFF2-40B4-BE49-F238E27FC236}">
                <a16:creationId xmlns:a16="http://schemas.microsoft.com/office/drawing/2014/main" id="{318AF29E-D058-49A4-B682-D4CC9D80C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83AB728F-1ADF-49F6-BAC1-CBAD1100AB80}"/>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NODE JS</a:t>
            </a:r>
          </a:p>
        </p:txBody>
      </p:sp>
      <p:sp>
        <p:nvSpPr>
          <p:cNvPr id="3" name="Espace réservé de la date 2">
            <a:extLst>
              <a:ext uri="{FF2B5EF4-FFF2-40B4-BE49-F238E27FC236}">
                <a16:creationId xmlns:a16="http://schemas.microsoft.com/office/drawing/2014/main" id="{4025D58E-E3B1-4001-BFD5-0112F2C2E2E7}"/>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a:spcAft>
                <a:spcPts val="600"/>
              </a:spcAft>
            </a:pPr>
            <a:fld id="{6C0D2CF0-5615-4BCC-9252-CF870D63713E}" type="datetime1">
              <a:rPr lang="en-US" smtClean="0"/>
              <a:pPr>
                <a:spcAft>
                  <a:spcPts val="600"/>
                </a:spcAft>
              </a:pPr>
              <a:t>11/21/2019</a:t>
            </a:fld>
            <a:endParaRPr lang="en-US"/>
          </a:p>
        </p:txBody>
      </p:sp>
      <p:sp>
        <p:nvSpPr>
          <p:cNvPr id="4" name="Espace réservé du pied de page 3">
            <a:extLst>
              <a:ext uri="{FF2B5EF4-FFF2-40B4-BE49-F238E27FC236}">
                <a16:creationId xmlns:a16="http://schemas.microsoft.com/office/drawing/2014/main" id="{E5D15C77-526B-405C-B153-73AE92306E50}"/>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a:spcAft>
                <a:spcPts val="600"/>
              </a:spcAft>
            </a:pPr>
            <a:r>
              <a:rPr lang="en-US" kern="1200" cap="all" baseline="0">
                <a:solidFill>
                  <a:srgbClr val="FFFFFF"/>
                </a:solidFill>
                <a:latin typeface="+mn-lt"/>
                <a:ea typeface="+mn-ea"/>
                <a:cs typeface="+mn-cs"/>
              </a:rPr>
              <a:t>Hugues Van-Eylen</a:t>
            </a:r>
          </a:p>
        </p:txBody>
      </p:sp>
      <p:sp>
        <p:nvSpPr>
          <p:cNvPr id="5" name="Espace réservé du numéro de diapositive 4">
            <a:extLst>
              <a:ext uri="{FF2B5EF4-FFF2-40B4-BE49-F238E27FC236}">
                <a16:creationId xmlns:a16="http://schemas.microsoft.com/office/drawing/2014/main" id="{6AD8BC36-BF22-446C-A2CB-BCA65CC214B4}"/>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4FAB73BC-B049-4115-A692-8D63A059BFB8}" type="slidenum">
              <a:rPr lang="en-US" smtClean="0"/>
              <a:pPr>
                <a:spcAft>
                  <a:spcPts val="600"/>
                </a:spcAft>
              </a:pPr>
              <a:t>43</a:t>
            </a:fld>
            <a:endParaRPr lang="en-US"/>
          </a:p>
        </p:txBody>
      </p:sp>
    </p:spTree>
    <p:extLst>
      <p:ext uri="{BB962C8B-B14F-4D97-AF65-F5344CB8AC3E}">
        <p14:creationId xmlns:p14="http://schemas.microsoft.com/office/powerpoint/2010/main" val="2232144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3529AFD-5A84-4419-9390-0E9584F35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1FFD9C4-5E6D-4E44-8CCD-24EF7B6FF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6B3B2DB5-1B01-4A7A-B79B-E180757E61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ECE9A211-2478-4E36-9C88-FE577810D891}"/>
              </a:ext>
            </a:extLst>
          </p:cNvPr>
          <p:cNvSpPr>
            <a:spLocks noGrp="1"/>
          </p:cNvSpPr>
          <p:nvPr>
            <p:ph type="title"/>
          </p:nvPr>
        </p:nvSpPr>
        <p:spPr>
          <a:xfrm>
            <a:off x="492370" y="516835"/>
            <a:ext cx="3084844" cy="5772840"/>
          </a:xfrm>
        </p:spPr>
        <p:txBody>
          <a:bodyPr anchor="ctr">
            <a:normAutofit/>
          </a:bodyPr>
          <a:lstStyle/>
          <a:p>
            <a:r>
              <a:rPr lang="fr-FR" sz="3600">
                <a:solidFill>
                  <a:srgbClr val="FFFFFF"/>
                </a:solidFill>
              </a:rPr>
              <a:t>Webhook - nodeJS</a:t>
            </a:r>
          </a:p>
        </p:txBody>
      </p:sp>
      <p:graphicFrame>
        <p:nvGraphicFramePr>
          <p:cNvPr id="8" name="Espace réservé du contenu 2">
            <a:extLst>
              <a:ext uri="{FF2B5EF4-FFF2-40B4-BE49-F238E27FC236}">
                <a16:creationId xmlns:a16="http://schemas.microsoft.com/office/drawing/2014/main" id="{9D34AB43-279E-42BE-8FD1-5139422F5B01}"/>
              </a:ext>
            </a:extLst>
          </p:cNvPr>
          <p:cNvGraphicFramePr>
            <a:graphicFrameLocks noGrp="1"/>
          </p:cNvGraphicFramePr>
          <p:nvPr>
            <p:ph idx="1"/>
            <p:extLst>
              <p:ext uri="{D42A27DB-BD31-4B8C-83A1-F6EECF244321}">
                <p14:modId xmlns:p14="http://schemas.microsoft.com/office/powerpoint/2010/main" val="234882326"/>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pace réservé de la date 3">
            <a:extLst>
              <a:ext uri="{FF2B5EF4-FFF2-40B4-BE49-F238E27FC236}">
                <a16:creationId xmlns:a16="http://schemas.microsoft.com/office/drawing/2014/main" id="{250CD8DC-778C-4DEB-A36A-AC97E42C6253}"/>
              </a:ext>
            </a:extLst>
          </p:cNvPr>
          <p:cNvSpPr>
            <a:spLocks noGrp="1"/>
          </p:cNvSpPr>
          <p:nvPr>
            <p:ph type="dt" sz="half" idx="10"/>
          </p:nvPr>
        </p:nvSpPr>
        <p:spPr>
          <a:xfrm>
            <a:off x="492370" y="6459785"/>
            <a:ext cx="1735371" cy="365125"/>
          </a:xfrm>
        </p:spPr>
        <p:txBody>
          <a:bodyPr>
            <a:normAutofit/>
          </a:bodyPr>
          <a:lstStyle/>
          <a:p>
            <a:pPr>
              <a:spcAft>
                <a:spcPts val="600"/>
              </a:spcAft>
            </a:pPr>
            <a:fld id="{EAE601B6-8068-4725-8D45-0B9C1957BD95}" type="datetime1">
              <a:rPr lang="en-US" smtClean="0"/>
              <a:pPr>
                <a:spcAft>
                  <a:spcPts val="600"/>
                </a:spcAft>
              </a:pPr>
              <a:t>11/21/2019</a:t>
            </a:fld>
            <a:endParaRPr lang="en-US"/>
          </a:p>
        </p:txBody>
      </p:sp>
      <p:sp>
        <p:nvSpPr>
          <p:cNvPr id="5" name="Espace réservé du pied de page 4">
            <a:extLst>
              <a:ext uri="{FF2B5EF4-FFF2-40B4-BE49-F238E27FC236}">
                <a16:creationId xmlns:a16="http://schemas.microsoft.com/office/drawing/2014/main" id="{064AC59B-B44B-4BFB-A094-A831E03E4BED}"/>
              </a:ext>
            </a:extLst>
          </p:cNvPr>
          <p:cNvSpPr>
            <a:spLocks noGrp="1"/>
          </p:cNvSpPr>
          <p:nvPr>
            <p:ph type="ftr" sz="quarter" idx="11"/>
          </p:nvPr>
        </p:nvSpPr>
        <p:spPr>
          <a:xfrm>
            <a:off x="4742017" y="6459785"/>
            <a:ext cx="5105169" cy="365125"/>
          </a:xfrm>
        </p:spPr>
        <p:txBody>
          <a:bodyPr>
            <a:normAutofit/>
          </a:bodyPr>
          <a:lstStyle/>
          <a:p>
            <a:pPr algn="l">
              <a:spcAft>
                <a:spcPts val="600"/>
              </a:spcAft>
            </a:pPr>
            <a:r>
              <a:rPr lang="en-US">
                <a:solidFill>
                  <a:schemeClr val="tx2"/>
                </a:solidFill>
              </a:rPr>
              <a:t>Hugues Van-Eylen</a:t>
            </a:r>
          </a:p>
        </p:txBody>
      </p:sp>
      <p:sp>
        <p:nvSpPr>
          <p:cNvPr id="6" name="Espace réservé du numéro de diapositive 5">
            <a:extLst>
              <a:ext uri="{FF2B5EF4-FFF2-40B4-BE49-F238E27FC236}">
                <a16:creationId xmlns:a16="http://schemas.microsoft.com/office/drawing/2014/main" id="{B0926328-8C93-4B86-A6D6-6C1F2014819D}"/>
              </a:ext>
            </a:extLst>
          </p:cNvPr>
          <p:cNvSpPr>
            <a:spLocks noGrp="1"/>
          </p:cNvSpPr>
          <p:nvPr>
            <p:ph type="sldNum" sz="quarter" idx="12"/>
          </p:nvPr>
        </p:nvSpPr>
        <p:spPr>
          <a:xfrm>
            <a:off x="10123055" y="6459785"/>
            <a:ext cx="1089428" cy="365125"/>
          </a:xfrm>
        </p:spPr>
        <p:txBody>
          <a:bodyPr>
            <a:normAutofit/>
          </a:bodyPr>
          <a:lstStyle/>
          <a:p>
            <a:pPr>
              <a:spcAft>
                <a:spcPts val="600"/>
              </a:spcAft>
            </a:pPr>
            <a:fld id="{629637A9-119A-49DA-BD12-AAC58B377D80}" type="slidenum">
              <a:rPr lang="en-US">
                <a:solidFill>
                  <a:schemeClr val="tx2"/>
                </a:solidFill>
              </a:rPr>
              <a:pPr>
                <a:spcAft>
                  <a:spcPts val="600"/>
                </a:spcAft>
              </a:pPr>
              <a:t>44</a:t>
            </a:fld>
            <a:endParaRPr lang="en-US">
              <a:solidFill>
                <a:schemeClr val="tx2"/>
              </a:solidFill>
            </a:endParaRPr>
          </a:p>
        </p:txBody>
      </p:sp>
    </p:spTree>
    <p:extLst>
      <p:ext uri="{BB962C8B-B14F-4D97-AF65-F5344CB8AC3E}">
        <p14:creationId xmlns:p14="http://schemas.microsoft.com/office/powerpoint/2010/main" val="4132635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D8B330-8052-4884-A5C9-706B582164C6}"/>
              </a:ext>
            </a:extLst>
          </p:cNvPr>
          <p:cNvSpPr>
            <a:spLocks noGrp="1"/>
          </p:cNvSpPr>
          <p:nvPr>
            <p:ph type="title"/>
          </p:nvPr>
        </p:nvSpPr>
        <p:spPr/>
        <p:txBody>
          <a:bodyPr/>
          <a:lstStyle/>
          <a:p>
            <a:r>
              <a:rPr lang="fr-FR" dirty="0"/>
              <a:t>Initier le projet Node.js</a:t>
            </a:r>
          </a:p>
        </p:txBody>
      </p:sp>
      <p:sp>
        <p:nvSpPr>
          <p:cNvPr id="3" name="Espace réservé de la date 2">
            <a:extLst>
              <a:ext uri="{FF2B5EF4-FFF2-40B4-BE49-F238E27FC236}">
                <a16:creationId xmlns:a16="http://schemas.microsoft.com/office/drawing/2014/main" id="{4C9E574F-7AA5-4AF0-B909-FC1775FFAAA5}"/>
              </a:ext>
            </a:extLst>
          </p:cNvPr>
          <p:cNvSpPr>
            <a:spLocks noGrp="1"/>
          </p:cNvSpPr>
          <p:nvPr>
            <p:ph type="dt" sz="half" idx="10"/>
          </p:nvPr>
        </p:nvSpPr>
        <p:spPr/>
        <p:txBody>
          <a:bodyPr/>
          <a:lstStyle/>
          <a:p>
            <a:fld id="{6C0D2CF0-5615-4BCC-9252-CF870D63713E}" type="datetime1">
              <a:rPr lang="en-US" smtClean="0"/>
              <a:t>11/21/2019</a:t>
            </a:fld>
            <a:endParaRPr lang="en-US" dirty="0"/>
          </a:p>
        </p:txBody>
      </p:sp>
      <p:sp>
        <p:nvSpPr>
          <p:cNvPr id="4" name="Espace réservé du pied de page 3">
            <a:extLst>
              <a:ext uri="{FF2B5EF4-FFF2-40B4-BE49-F238E27FC236}">
                <a16:creationId xmlns:a16="http://schemas.microsoft.com/office/drawing/2014/main" id="{26B2E111-F066-4DE9-AFCD-2D30C430FEEB}"/>
              </a:ext>
            </a:extLst>
          </p:cNvPr>
          <p:cNvSpPr>
            <a:spLocks noGrp="1"/>
          </p:cNvSpPr>
          <p:nvPr>
            <p:ph type="ftr" sz="quarter" idx="11"/>
          </p:nvPr>
        </p:nvSpPr>
        <p:spPr/>
        <p:txBody>
          <a:bodyPr/>
          <a:lstStyle/>
          <a:p>
            <a:r>
              <a:rPr lang="en-US"/>
              <a:t>Hugues Van-Eylen</a:t>
            </a:r>
            <a:endParaRPr lang="en-US" dirty="0"/>
          </a:p>
        </p:txBody>
      </p:sp>
      <p:sp>
        <p:nvSpPr>
          <p:cNvPr id="5" name="Espace réservé du numéro de diapositive 4">
            <a:extLst>
              <a:ext uri="{FF2B5EF4-FFF2-40B4-BE49-F238E27FC236}">
                <a16:creationId xmlns:a16="http://schemas.microsoft.com/office/drawing/2014/main" id="{CFC9FA14-B887-40EE-BEA9-72B0E467030D}"/>
              </a:ext>
            </a:extLst>
          </p:cNvPr>
          <p:cNvSpPr>
            <a:spLocks noGrp="1"/>
          </p:cNvSpPr>
          <p:nvPr>
            <p:ph type="sldNum" sz="quarter" idx="12"/>
          </p:nvPr>
        </p:nvSpPr>
        <p:spPr/>
        <p:txBody>
          <a:bodyPr/>
          <a:lstStyle/>
          <a:p>
            <a:fld id="{4FAB73BC-B049-4115-A692-8D63A059BFB8}" type="slidenum">
              <a:rPr lang="en-US" smtClean="0"/>
              <a:t>45</a:t>
            </a:fld>
            <a:endParaRPr lang="en-US" dirty="0"/>
          </a:p>
        </p:txBody>
      </p:sp>
      <p:sp>
        <p:nvSpPr>
          <p:cNvPr id="6" name="Rectangle 5">
            <a:extLst>
              <a:ext uri="{FF2B5EF4-FFF2-40B4-BE49-F238E27FC236}">
                <a16:creationId xmlns:a16="http://schemas.microsoft.com/office/drawing/2014/main" id="{E9EDD3D1-1378-47FF-9C64-B41250BF0BE2}"/>
              </a:ext>
            </a:extLst>
          </p:cNvPr>
          <p:cNvSpPr/>
          <p:nvPr/>
        </p:nvSpPr>
        <p:spPr>
          <a:xfrm>
            <a:off x="1565031" y="2365132"/>
            <a:ext cx="9434146" cy="2453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Ø"/>
            </a:pPr>
            <a:r>
              <a:rPr lang="fr-FR" dirty="0" err="1"/>
              <a:t>npm</a:t>
            </a:r>
            <a:r>
              <a:rPr lang="fr-FR" dirty="0"/>
              <a:t> init</a:t>
            </a:r>
          </a:p>
          <a:p>
            <a:pPr marL="285750" indent="-285750">
              <a:buFont typeface="Wingdings" panose="05000000000000000000" pitchFamily="2" charset="2"/>
              <a:buChar char="Ø"/>
            </a:pPr>
            <a:r>
              <a:rPr lang="fr-FR" dirty="0"/>
              <a:t>…. Répondre aux questions (dont le nom du fichier de programme)-&gt; initialise </a:t>
            </a:r>
            <a:r>
              <a:rPr lang="fr-FR" dirty="0" err="1"/>
              <a:t>package.json</a:t>
            </a:r>
            <a:endParaRPr lang="fr-FR" dirty="0"/>
          </a:p>
          <a:p>
            <a:pPr marL="285750" indent="-285750">
              <a:buFont typeface="Wingdings" panose="05000000000000000000" pitchFamily="2" charset="2"/>
              <a:buChar char="Ø"/>
            </a:pPr>
            <a:r>
              <a:rPr lang="fr-FR" dirty="0" err="1"/>
              <a:t>npm</a:t>
            </a:r>
            <a:r>
              <a:rPr lang="fr-FR" dirty="0"/>
              <a:t> </a:t>
            </a:r>
            <a:r>
              <a:rPr lang="fr-FR" dirty="0" err="1"/>
              <a:t>install</a:t>
            </a:r>
            <a:r>
              <a:rPr lang="fr-FR" dirty="0"/>
              <a:t> express –</a:t>
            </a:r>
            <a:r>
              <a:rPr lang="fr-FR" dirty="0" err="1"/>
              <a:t>save</a:t>
            </a:r>
            <a:endParaRPr lang="fr-FR" dirty="0"/>
          </a:p>
          <a:p>
            <a:pPr marL="285750" indent="-285750">
              <a:buFont typeface="Wingdings" panose="05000000000000000000" pitchFamily="2" charset="2"/>
              <a:buChar char="Ø"/>
            </a:pPr>
            <a:r>
              <a:rPr lang="fr-FR" dirty="0" err="1"/>
              <a:t>npm</a:t>
            </a:r>
            <a:r>
              <a:rPr lang="fr-FR" dirty="0"/>
              <a:t> </a:t>
            </a:r>
            <a:r>
              <a:rPr lang="fr-FR" dirty="0" err="1"/>
              <a:t>install</a:t>
            </a:r>
            <a:r>
              <a:rPr lang="fr-FR" dirty="0"/>
              <a:t> body-</a:t>
            </a:r>
            <a:r>
              <a:rPr lang="fr-FR" dirty="0" err="1"/>
              <a:t>parser</a:t>
            </a:r>
            <a:r>
              <a:rPr lang="fr-FR" dirty="0"/>
              <a:t> –</a:t>
            </a:r>
            <a:r>
              <a:rPr lang="fr-FR" dirty="0" err="1"/>
              <a:t>save</a:t>
            </a:r>
            <a:endParaRPr lang="fr-FR" dirty="0"/>
          </a:p>
          <a:p>
            <a:pPr marL="285750" indent="-285750">
              <a:buFont typeface="Wingdings" panose="05000000000000000000" pitchFamily="2" charset="2"/>
              <a:buChar char="Ø"/>
            </a:pPr>
            <a:r>
              <a:rPr lang="fr-FR" dirty="0" err="1"/>
              <a:t>npm</a:t>
            </a:r>
            <a:r>
              <a:rPr lang="fr-FR" dirty="0"/>
              <a:t> </a:t>
            </a:r>
            <a:r>
              <a:rPr lang="fr-FR" dirty="0" err="1"/>
              <a:t>install</a:t>
            </a:r>
            <a:r>
              <a:rPr lang="fr-FR" dirty="0"/>
              <a:t> </a:t>
            </a:r>
            <a:r>
              <a:rPr lang="fr-FR" dirty="0" err="1"/>
              <a:t>request</a:t>
            </a:r>
            <a:r>
              <a:rPr lang="fr-FR" dirty="0"/>
              <a:t> –</a:t>
            </a:r>
            <a:r>
              <a:rPr lang="fr-FR" dirty="0" err="1"/>
              <a:t>save</a:t>
            </a:r>
            <a:endParaRPr lang="fr-FR" dirty="0"/>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Créer le fichier principal du programme (dans ce cours – il est appelé webhook.js)</a:t>
            </a:r>
          </a:p>
          <a:p>
            <a:pPr marL="285750" indent="-285750">
              <a:buFont typeface="Wingdings" panose="05000000000000000000" pitchFamily="2" charset="2"/>
              <a:buChar char="Ø"/>
            </a:pPr>
            <a:r>
              <a:rPr lang="fr-FR" dirty="0" err="1"/>
              <a:t>node</a:t>
            </a:r>
            <a:r>
              <a:rPr lang="fr-FR" dirty="0"/>
              <a:t> webhook.js  -&gt; permet de lancer le serveur</a:t>
            </a:r>
          </a:p>
        </p:txBody>
      </p:sp>
    </p:spTree>
    <p:extLst>
      <p:ext uri="{BB962C8B-B14F-4D97-AF65-F5344CB8AC3E}">
        <p14:creationId xmlns:p14="http://schemas.microsoft.com/office/powerpoint/2010/main" val="30657610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3FFDD4-5A19-4EF1-9035-5817705CB544}"/>
              </a:ext>
            </a:extLst>
          </p:cNvPr>
          <p:cNvSpPr>
            <a:spLocks noGrp="1"/>
          </p:cNvSpPr>
          <p:nvPr>
            <p:ph type="title"/>
          </p:nvPr>
        </p:nvSpPr>
        <p:spPr/>
        <p:txBody>
          <a:bodyPr/>
          <a:lstStyle/>
          <a:p>
            <a:r>
              <a:rPr lang="fr-FR" dirty="0"/>
              <a:t>Squelette de </a:t>
            </a:r>
            <a:r>
              <a:rPr lang="fr-FR" dirty="0" err="1"/>
              <a:t>webhook</a:t>
            </a:r>
            <a:endParaRPr lang="fr-FR" dirty="0"/>
          </a:p>
        </p:txBody>
      </p:sp>
      <p:sp>
        <p:nvSpPr>
          <p:cNvPr id="3" name="Espace réservé de la date 2">
            <a:extLst>
              <a:ext uri="{FF2B5EF4-FFF2-40B4-BE49-F238E27FC236}">
                <a16:creationId xmlns:a16="http://schemas.microsoft.com/office/drawing/2014/main" id="{AB9E1601-F8E5-425E-9F47-17B9102AD3ED}"/>
              </a:ext>
            </a:extLst>
          </p:cNvPr>
          <p:cNvSpPr>
            <a:spLocks noGrp="1"/>
          </p:cNvSpPr>
          <p:nvPr>
            <p:ph type="dt" sz="half" idx="10"/>
          </p:nvPr>
        </p:nvSpPr>
        <p:spPr/>
        <p:txBody>
          <a:bodyPr/>
          <a:lstStyle/>
          <a:p>
            <a:fld id="{6C0D2CF0-5615-4BCC-9252-CF870D63713E}" type="datetime1">
              <a:rPr lang="en-US" smtClean="0"/>
              <a:t>11/21/2019</a:t>
            </a:fld>
            <a:endParaRPr lang="en-US" dirty="0"/>
          </a:p>
        </p:txBody>
      </p:sp>
      <p:sp>
        <p:nvSpPr>
          <p:cNvPr id="4" name="Espace réservé du pied de page 3">
            <a:extLst>
              <a:ext uri="{FF2B5EF4-FFF2-40B4-BE49-F238E27FC236}">
                <a16:creationId xmlns:a16="http://schemas.microsoft.com/office/drawing/2014/main" id="{62C87659-AFFC-41AB-B942-AFFAC4F270DD}"/>
              </a:ext>
            </a:extLst>
          </p:cNvPr>
          <p:cNvSpPr>
            <a:spLocks noGrp="1"/>
          </p:cNvSpPr>
          <p:nvPr>
            <p:ph type="ftr" sz="quarter" idx="11"/>
          </p:nvPr>
        </p:nvSpPr>
        <p:spPr/>
        <p:txBody>
          <a:bodyPr/>
          <a:lstStyle/>
          <a:p>
            <a:r>
              <a:rPr lang="en-US"/>
              <a:t>Hugues Van-Eylen</a:t>
            </a:r>
            <a:endParaRPr lang="en-US" dirty="0"/>
          </a:p>
        </p:txBody>
      </p:sp>
      <p:sp>
        <p:nvSpPr>
          <p:cNvPr id="5" name="Espace réservé du numéro de diapositive 4">
            <a:extLst>
              <a:ext uri="{FF2B5EF4-FFF2-40B4-BE49-F238E27FC236}">
                <a16:creationId xmlns:a16="http://schemas.microsoft.com/office/drawing/2014/main" id="{95345DA8-B4E1-40EF-80B9-7FFBAE526485}"/>
              </a:ext>
            </a:extLst>
          </p:cNvPr>
          <p:cNvSpPr>
            <a:spLocks noGrp="1"/>
          </p:cNvSpPr>
          <p:nvPr>
            <p:ph type="sldNum" sz="quarter" idx="12"/>
          </p:nvPr>
        </p:nvSpPr>
        <p:spPr/>
        <p:txBody>
          <a:bodyPr/>
          <a:lstStyle/>
          <a:p>
            <a:fld id="{4FAB73BC-B049-4115-A692-8D63A059BFB8}" type="slidenum">
              <a:rPr lang="en-US" smtClean="0"/>
              <a:t>46</a:t>
            </a:fld>
            <a:endParaRPr lang="en-US" dirty="0"/>
          </a:p>
        </p:txBody>
      </p:sp>
      <p:sp>
        <p:nvSpPr>
          <p:cNvPr id="6" name="Rectangle 5">
            <a:extLst>
              <a:ext uri="{FF2B5EF4-FFF2-40B4-BE49-F238E27FC236}">
                <a16:creationId xmlns:a16="http://schemas.microsoft.com/office/drawing/2014/main" id="{DFE3A8F3-DBCA-4A4D-9A7F-FA5A361408BA}"/>
              </a:ext>
            </a:extLst>
          </p:cNvPr>
          <p:cNvSpPr/>
          <p:nvPr/>
        </p:nvSpPr>
        <p:spPr>
          <a:xfrm>
            <a:off x="1068878" y="1858107"/>
            <a:ext cx="10115203" cy="44569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600" dirty="0">
                <a:solidFill>
                  <a:srgbClr val="00B050"/>
                </a:solidFill>
                <a:latin typeface="Courier New" panose="02070309020205020404" pitchFamily="49" charset="0"/>
                <a:cs typeface="Courier New" panose="02070309020205020404" pitchFamily="49" charset="0"/>
              </a:rPr>
              <a:t>// Librairie </a:t>
            </a:r>
            <a:r>
              <a:rPr lang="fr-FR" sz="1600" dirty="0" err="1">
                <a:solidFill>
                  <a:srgbClr val="00B050"/>
                </a:solidFill>
                <a:latin typeface="Courier New" panose="02070309020205020404" pitchFamily="49" charset="0"/>
                <a:cs typeface="Courier New" panose="02070309020205020404" pitchFamily="49" charset="0"/>
              </a:rPr>
              <a:t>Dependences</a:t>
            </a:r>
            <a:r>
              <a:rPr lang="fr-FR" sz="1600" dirty="0">
                <a:solidFill>
                  <a:srgbClr val="00B050"/>
                </a:solidFill>
                <a:latin typeface="Courier New" panose="02070309020205020404" pitchFamily="49" charset="0"/>
                <a:cs typeface="Courier New" panose="02070309020205020404" pitchFamily="49" charset="0"/>
              </a:rPr>
              <a:t> </a:t>
            </a:r>
          </a:p>
          <a:p>
            <a:r>
              <a:rPr lang="fr-FR" sz="1600" dirty="0" err="1">
                <a:solidFill>
                  <a:srgbClr val="0070C0"/>
                </a:solidFill>
                <a:latin typeface="Courier New" panose="02070309020205020404" pitchFamily="49" charset="0"/>
                <a:cs typeface="Courier New" panose="02070309020205020404" pitchFamily="49" charset="0"/>
              </a:rPr>
              <a:t>const</a:t>
            </a:r>
            <a:r>
              <a:rPr lang="fr-FR" sz="1600" dirty="0">
                <a:solidFill>
                  <a:schemeClr val="tx1"/>
                </a:solidFill>
                <a:latin typeface="Courier New" panose="02070309020205020404" pitchFamily="49" charset="0"/>
                <a:cs typeface="Courier New" panose="02070309020205020404" pitchFamily="49" charset="0"/>
              </a:rPr>
              <a:t> express = </a:t>
            </a:r>
            <a:r>
              <a:rPr lang="fr-FR" sz="1600" dirty="0" err="1">
                <a:solidFill>
                  <a:schemeClr val="tx1"/>
                </a:solidFill>
                <a:latin typeface="Courier New" panose="02070309020205020404" pitchFamily="49" charset="0"/>
                <a:cs typeface="Courier New" panose="02070309020205020404" pitchFamily="49" charset="0"/>
              </a:rPr>
              <a:t>require</a:t>
            </a:r>
            <a:r>
              <a:rPr lang="fr-FR" sz="1600" dirty="0">
                <a:solidFill>
                  <a:schemeClr val="tx1"/>
                </a:solidFill>
                <a:latin typeface="Courier New" panose="02070309020205020404" pitchFamily="49" charset="0"/>
                <a:cs typeface="Courier New" panose="02070309020205020404" pitchFamily="49" charset="0"/>
              </a:rPr>
              <a:t>('express');</a:t>
            </a:r>
          </a:p>
          <a:p>
            <a:r>
              <a:rPr lang="fr-FR" sz="1600" dirty="0" err="1">
                <a:solidFill>
                  <a:srgbClr val="0070C0"/>
                </a:solidFill>
                <a:latin typeface="Courier New" panose="02070309020205020404" pitchFamily="49" charset="0"/>
                <a:cs typeface="Courier New" panose="02070309020205020404" pitchFamily="49" charset="0"/>
              </a:rPr>
              <a:t>const</a:t>
            </a:r>
            <a:r>
              <a:rPr lang="fr-FR" sz="1600" dirty="0">
                <a:solidFill>
                  <a:schemeClr val="tx1"/>
                </a:solidFill>
                <a:latin typeface="Courier New" panose="02070309020205020404" pitchFamily="49" charset="0"/>
                <a:cs typeface="Courier New" panose="02070309020205020404" pitchFamily="49" charset="0"/>
              </a:rPr>
              <a:t> </a:t>
            </a:r>
            <a:r>
              <a:rPr lang="fr-FR" sz="1600" dirty="0" err="1">
                <a:solidFill>
                  <a:schemeClr val="tx1"/>
                </a:solidFill>
                <a:latin typeface="Courier New" panose="02070309020205020404" pitchFamily="49" charset="0"/>
                <a:cs typeface="Courier New" panose="02070309020205020404" pitchFamily="49" charset="0"/>
              </a:rPr>
              <a:t>bodyparser</a:t>
            </a:r>
            <a:r>
              <a:rPr lang="fr-FR" sz="1600" dirty="0">
                <a:solidFill>
                  <a:schemeClr val="tx1"/>
                </a:solidFill>
                <a:latin typeface="Courier New" panose="02070309020205020404" pitchFamily="49" charset="0"/>
                <a:cs typeface="Courier New" panose="02070309020205020404" pitchFamily="49" charset="0"/>
              </a:rPr>
              <a:t> = </a:t>
            </a:r>
            <a:r>
              <a:rPr lang="fr-FR" sz="1600" dirty="0" err="1">
                <a:solidFill>
                  <a:schemeClr val="tx1"/>
                </a:solidFill>
                <a:latin typeface="Courier New" panose="02070309020205020404" pitchFamily="49" charset="0"/>
                <a:cs typeface="Courier New" panose="02070309020205020404" pitchFamily="49" charset="0"/>
              </a:rPr>
              <a:t>require</a:t>
            </a:r>
            <a:r>
              <a:rPr lang="fr-FR" sz="1600" dirty="0">
                <a:solidFill>
                  <a:schemeClr val="tx1"/>
                </a:solidFill>
                <a:latin typeface="Courier New" panose="02070309020205020404" pitchFamily="49" charset="0"/>
                <a:cs typeface="Courier New" panose="02070309020205020404" pitchFamily="49" charset="0"/>
              </a:rPr>
              <a:t>('body-</a:t>
            </a:r>
            <a:r>
              <a:rPr lang="fr-FR" sz="1600" dirty="0" err="1">
                <a:solidFill>
                  <a:schemeClr val="tx1"/>
                </a:solidFill>
                <a:latin typeface="Courier New" panose="02070309020205020404" pitchFamily="49" charset="0"/>
                <a:cs typeface="Courier New" panose="02070309020205020404" pitchFamily="49" charset="0"/>
              </a:rPr>
              <a:t>parser</a:t>
            </a:r>
            <a:r>
              <a:rPr lang="fr-FR" sz="1600" dirty="0">
                <a:solidFill>
                  <a:schemeClr val="tx1"/>
                </a:solidFill>
                <a:latin typeface="Courier New" panose="02070309020205020404" pitchFamily="49" charset="0"/>
                <a:cs typeface="Courier New" panose="02070309020205020404" pitchFamily="49" charset="0"/>
              </a:rPr>
              <a:t>’);</a:t>
            </a:r>
          </a:p>
          <a:p>
            <a:r>
              <a:rPr lang="fr-FR" sz="1600" dirty="0">
                <a:solidFill>
                  <a:srgbClr val="00B050"/>
                </a:solidFill>
                <a:latin typeface="Courier New" panose="02070309020205020404" pitchFamily="49" charset="0"/>
                <a:cs typeface="Courier New" panose="02070309020205020404" pitchFamily="49" charset="0"/>
              </a:rPr>
              <a:t>// Configuration du serveur </a:t>
            </a:r>
          </a:p>
          <a:p>
            <a:r>
              <a:rPr lang="fr-FR" sz="1600" dirty="0" err="1">
                <a:solidFill>
                  <a:srgbClr val="0070C0"/>
                </a:solidFill>
                <a:latin typeface="Courier New" panose="02070309020205020404" pitchFamily="49" charset="0"/>
                <a:cs typeface="Courier New" panose="02070309020205020404" pitchFamily="49" charset="0"/>
              </a:rPr>
              <a:t>const</a:t>
            </a:r>
            <a:r>
              <a:rPr lang="fr-FR" sz="1600" dirty="0">
                <a:solidFill>
                  <a:schemeClr val="tx1"/>
                </a:solidFill>
                <a:latin typeface="Courier New" panose="02070309020205020404" pitchFamily="49" charset="0"/>
                <a:cs typeface="Courier New" panose="02070309020205020404" pitchFamily="49" charset="0"/>
              </a:rPr>
              <a:t> </a:t>
            </a:r>
            <a:r>
              <a:rPr lang="fr-FR" sz="1600" dirty="0" err="1">
                <a:solidFill>
                  <a:schemeClr val="tx1"/>
                </a:solidFill>
                <a:latin typeface="Courier New" panose="02070309020205020404" pitchFamily="49" charset="0"/>
                <a:cs typeface="Courier New" panose="02070309020205020404" pitchFamily="49" charset="0"/>
              </a:rPr>
              <a:t>webhook</a:t>
            </a:r>
            <a:r>
              <a:rPr lang="fr-FR" sz="1600" dirty="0">
                <a:solidFill>
                  <a:schemeClr val="tx1"/>
                </a:solidFill>
                <a:latin typeface="Courier New" panose="02070309020205020404" pitchFamily="49" charset="0"/>
                <a:cs typeface="Courier New" panose="02070309020205020404" pitchFamily="49" charset="0"/>
              </a:rPr>
              <a:t> = express();</a:t>
            </a:r>
          </a:p>
          <a:p>
            <a:r>
              <a:rPr lang="fr-FR" sz="1600" dirty="0" err="1">
                <a:solidFill>
                  <a:schemeClr val="tx1"/>
                </a:solidFill>
                <a:latin typeface="Courier New" panose="02070309020205020404" pitchFamily="49" charset="0"/>
                <a:cs typeface="Courier New" panose="02070309020205020404" pitchFamily="49" charset="0"/>
              </a:rPr>
              <a:t>webhook.use</a:t>
            </a:r>
            <a:r>
              <a:rPr lang="fr-FR" sz="1600" dirty="0">
                <a:solidFill>
                  <a:schemeClr val="tx1"/>
                </a:solidFill>
                <a:latin typeface="Courier New" panose="02070309020205020404" pitchFamily="49" charset="0"/>
                <a:cs typeface="Courier New" panose="02070309020205020404" pitchFamily="49" charset="0"/>
              </a:rPr>
              <a:t>(</a:t>
            </a:r>
            <a:r>
              <a:rPr lang="fr-FR" sz="1600" dirty="0" err="1">
                <a:solidFill>
                  <a:schemeClr val="tx1"/>
                </a:solidFill>
                <a:latin typeface="Courier New" panose="02070309020205020404" pitchFamily="49" charset="0"/>
                <a:cs typeface="Courier New" panose="02070309020205020404" pitchFamily="49" charset="0"/>
              </a:rPr>
              <a:t>bodyparser.json</a:t>
            </a:r>
            <a:r>
              <a:rPr lang="fr-FR" sz="1600" dirty="0">
                <a:solidFill>
                  <a:schemeClr val="tx1"/>
                </a:solidFill>
                <a:latin typeface="Courier New" panose="02070309020205020404" pitchFamily="49" charset="0"/>
                <a:cs typeface="Courier New" panose="02070309020205020404" pitchFamily="49" charset="0"/>
              </a:rPr>
              <a:t>());</a:t>
            </a:r>
          </a:p>
          <a:p>
            <a:r>
              <a:rPr lang="fr-FR" sz="1600" dirty="0" err="1">
                <a:solidFill>
                  <a:schemeClr val="tx1"/>
                </a:solidFill>
                <a:latin typeface="Courier New" panose="02070309020205020404" pitchFamily="49" charset="0"/>
                <a:cs typeface="Courier New" panose="02070309020205020404" pitchFamily="49" charset="0"/>
              </a:rPr>
              <a:t>webhook.set</a:t>
            </a:r>
            <a:r>
              <a:rPr lang="fr-FR" sz="1600" dirty="0">
                <a:solidFill>
                  <a:schemeClr val="tx1"/>
                </a:solidFill>
                <a:latin typeface="Courier New" panose="02070309020205020404" pitchFamily="49" charset="0"/>
                <a:cs typeface="Courier New" panose="02070309020205020404" pitchFamily="49" charset="0"/>
              </a:rPr>
              <a:t>('port',9900)</a:t>
            </a:r>
          </a:p>
          <a:p>
            <a:r>
              <a:rPr lang="fr-FR" sz="1600" dirty="0">
                <a:solidFill>
                  <a:srgbClr val="00B050"/>
                </a:solidFill>
                <a:latin typeface="Courier New" panose="02070309020205020404" pitchFamily="49" charset="0"/>
                <a:cs typeface="Courier New" panose="02070309020205020404" pitchFamily="49" charset="0"/>
              </a:rPr>
              <a:t>// démarrage du serveur REST</a:t>
            </a:r>
          </a:p>
          <a:p>
            <a:r>
              <a:rPr lang="fr-FR" sz="1600" dirty="0" err="1">
                <a:solidFill>
                  <a:schemeClr val="tx1"/>
                </a:solidFill>
                <a:latin typeface="Courier New" panose="02070309020205020404" pitchFamily="49" charset="0"/>
                <a:cs typeface="Courier New" panose="02070309020205020404" pitchFamily="49" charset="0"/>
              </a:rPr>
              <a:t>webhook.listen</a:t>
            </a:r>
            <a:r>
              <a:rPr lang="fr-FR" sz="1600" dirty="0">
                <a:solidFill>
                  <a:schemeClr val="tx1"/>
                </a:solidFill>
                <a:latin typeface="Courier New" panose="02070309020205020404" pitchFamily="49" charset="0"/>
                <a:cs typeface="Courier New" panose="02070309020205020404" pitchFamily="49" charset="0"/>
              </a:rPr>
              <a:t>(</a:t>
            </a:r>
            <a:r>
              <a:rPr lang="fr-FR" sz="1600" dirty="0" err="1">
                <a:solidFill>
                  <a:schemeClr val="tx1"/>
                </a:solidFill>
                <a:latin typeface="Courier New" panose="02070309020205020404" pitchFamily="49" charset="0"/>
                <a:cs typeface="Courier New" panose="02070309020205020404" pitchFamily="49" charset="0"/>
              </a:rPr>
              <a:t>webhook.get</a:t>
            </a:r>
            <a:r>
              <a:rPr lang="fr-FR" sz="1600" dirty="0">
                <a:solidFill>
                  <a:schemeClr val="tx1"/>
                </a:solidFill>
                <a:latin typeface="Courier New" panose="02070309020205020404" pitchFamily="49" charset="0"/>
                <a:cs typeface="Courier New" panose="02070309020205020404" pitchFamily="49" charset="0"/>
              </a:rPr>
              <a:t>('port'), </a:t>
            </a:r>
            <a:r>
              <a:rPr lang="fr-FR" sz="1600" dirty="0" err="1">
                <a:solidFill>
                  <a:srgbClr val="0070C0"/>
                </a:solidFill>
                <a:latin typeface="Courier New" panose="02070309020205020404" pitchFamily="49" charset="0"/>
                <a:cs typeface="Courier New" panose="02070309020205020404" pitchFamily="49" charset="0"/>
              </a:rPr>
              <a:t>function</a:t>
            </a:r>
            <a:r>
              <a:rPr lang="fr-FR" sz="1600" dirty="0">
                <a:solidFill>
                  <a:schemeClr val="tx1"/>
                </a:solidFill>
                <a:latin typeface="Courier New" panose="02070309020205020404" pitchFamily="49" charset="0"/>
                <a:cs typeface="Courier New" panose="02070309020205020404" pitchFamily="49" charset="0"/>
              </a:rPr>
              <a:t>() {</a:t>
            </a:r>
          </a:p>
          <a:p>
            <a:r>
              <a:rPr lang="fr-FR" sz="1600" dirty="0">
                <a:solidFill>
                  <a:schemeClr val="tx1"/>
                </a:solidFill>
                <a:latin typeface="Courier New" panose="02070309020205020404" pitchFamily="49" charset="0"/>
                <a:cs typeface="Courier New" panose="02070309020205020404" pitchFamily="49" charset="0"/>
              </a:rPr>
              <a:t>	console.log('</a:t>
            </a:r>
            <a:r>
              <a:rPr lang="fr-FR" sz="1600" dirty="0" err="1">
                <a:solidFill>
                  <a:schemeClr val="tx1"/>
                </a:solidFill>
                <a:latin typeface="Courier New" panose="02070309020205020404" pitchFamily="49" charset="0"/>
                <a:cs typeface="Courier New" panose="02070309020205020404" pitchFamily="49" charset="0"/>
              </a:rPr>
              <a:t>webhook</a:t>
            </a:r>
            <a:r>
              <a:rPr lang="fr-FR" sz="1600" dirty="0">
                <a:solidFill>
                  <a:schemeClr val="tx1"/>
                </a:solidFill>
                <a:latin typeface="Courier New" panose="02070309020205020404" pitchFamily="49" charset="0"/>
                <a:cs typeface="Courier New" panose="02070309020205020404" pitchFamily="49" charset="0"/>
              </a:rPr>
              <a:t> lab1 démarré en ', </a:t>
            </a:r>
            <a:r>
              <a:rPr lang="fr-FR" sz="1600" dirty="0" err="1">
                <a:solidFill>
                  <a:schemeClr val="tx1"/>
                </a:solidFill>
                <a:latin typeface="Courier New" panose="02070309020205020404" pitchFamily="49" charset="0"/>
                <a:cs typeface="Courier New" panose="02070309020205020404" pitchFamily="49" charset="0"/>
              </a:rPr>
              <a:t>webhook.get</a:t>
            </a:r>
            <a:r>
              <a:rPr lang="fr-FR" sz="1600" dirty="0">
                <a:solidFill>
                  <a:schemeClr val="tx1"/>
                </a:solidFill>
                <a:latin typeface="Courier New" panose="02070309020205020404" pitchFamily="49" charset="0"/>
                <a:cs typeface="Courier New" panose="02070309020205020404" pitchFamily="49" charset="0"/>
              </a:rPr>
              <a:t>('port'));</a:t>
            </a:r>
          </a:p>
          <a:p>
            <a:r>
              <a:rPr lang="fr-FR" sz="1600" dirty="0">
                <a:solidFill>
                  <a:schemeClr val="tx1"/>
                </a:solidFill>
                <a:latin typeface="Courier New" panose="02070309020205020404" pitchFamily="49" charset="0"/>
                <a:cs typeface="Courier New" panose="02070309020205020404" pitchFamily="49" charset="0"/>
              </a:rPr>
              <a:t>});</a:t>
            </a:r>
          </a:p>
          <a:p>
            <a:r>
              <a:rPr lang="fr-FR" sz="1600" dirty="0">
                <a:solidFill>
                  <a:srgbClr val="00B050"/>
                </a:solidFill>
                <a:latin typeface="Courier New" panose="02070309020205020404" pitchFamily="49" charset="0"/>
                <a:cs typeface="Courier New" panose="02070309020205020404" pitchFamily="49" charset="0"/>
              </a:rPr>
              <a:t>// </a:t>
            </a:r>
            <a:r>
              <a:rPr lang="fr-FR" sz="1600" dirty="0" err="1">
                <a:solidFill>
                  <a:srgbClr val="00B050"/>
                </a:solidFill>
                <a:latin typeface="Courier New" panose="02070309020205020404" pitchFamily="49" charset="0"/>
                <a:cs typeface="Courier New" panose="02070309020205020404" pitchFamily="49" charset="0"/>
              </a:rPr>
              <a:t>Webhook</a:t>
            </a:r>
            <a:r>
              <a:rPr lang="fr-FR" sz="1600" dirty="0">
                <a:solidFill>
                  <a:srgbClr val="00B050"/>
                </a:solidFill>
                <a:latin typeface="Courier New" panose="02070309020205020404" pitchFamily="49" charset="0"/>
                <a:cs typeface="Courier New" panose="02070309020205020404" pitchFamily="49" charset="0"/>
              </a:rPr>
              <a:t> route</a:t>
            </a:r>
          </a:p>
          <a:p>
            <a:r>
              <a:rPr lang="fr-FR" sz="1600" dirty="0" err="1">
                <a:solidFill>
                  <a:schemeClr val="tx1"/>
                </a:solidFill>
                <a:latin typeface="Courier New" panose="02070309020205020404" pitchFamily="49" charset="0"/>
                <a:cs typeface="Courier New" panose="02070309020205020404" pitchFamily="49" charset="0"/>
              </a:rPr>
              <a:t>webhook.post</a:t>
            </a:r>
            <a:r>
              <a:rPr lang="fr-FR" sz="1600" dirty="0">
                <a:solidFill>
                  <a:schemeClr val="tx1"/>
                </a:solidFill>
                <a:latin typeface="Courier New" panose="02070309020205020404" pitchFamily="49" charset="0"/>
                <a:cs typeface="Courier New" panose="02070309020205020404" pitchFamily="49" charset="0"/>
              </a:rPr>
              <a:t>('/</a:t>
            </a:r>
            <a:r>
              <a:rPr lang="fr-FR" sz="1600" dirty="0" err="1">
                <a:solidFill>
                  <a:schemeClr val="tx1"/>
                </a:solidFill>
                <a:latin typeface="Courier New" panose="02070309020205020404" pitchFamily="49" charset="0"/>
                <a:cs typeface="Courier New" panose="02070309020205020404" pitchFamily="49" charset="0"/>
              </a:rPr>
              <a:t>webhook</a:t>
            </a:r>
            <a:r>
              <a:rPr lang="fr-FR" sz="1600" dirty="0">
                <a:solidFill>
                  <a:schemeClr val="tx1"/>
                </a:solidFill>
                <a:latin typeface="Courier New" panose="02070309020205020404" pitchFamily="49" charset="0"/>
                <a:cs typeface="Courier New" panose="02070309020205020404" pitchFamily="49" charset="0"/>
              </a:rPr>
              <a:t>', (</a:t>
            </a:r>
            <a:r>
              <a:rPr lang="fr-FR" sz="1600" dirty="0" err="1">
                <a:solidFill>
                  <a:schemeClr val="tx1"/>
                </a:solidFill>
                <a:latin typeface="Courier New" panose="02070309020205020404" pitchFamily="49" charset="0"/>
                <a:cs typeface="Courier New" panose="02070309020205020404" pitchFamily="49" charset="0"/>
              </a:rPr>
              <a:t>req</a:t>
            </a:r>
            <a:r>
              <a:rPr lang="fr-FR" sz="1600" dirty="0">
                <a:solidFill>
                  <a:schemeClr val="tx1"/>
                </a:solidFill>
                <a:latin typeface="Courier New" panose="02070309020205020404" pitchFamily="49" charset="0"/>
                <a:cs typeface="Courier New" panose="02070309020205020404" pitchFamily="49" charset="0"/>
              </a:rPr>
              <a:t>, </a:t>
            </a:r>
            <a:r>
              <a:rPr lang="fr-FR" sz="1600" dirty="0" err="1">
                <a:solidFill>
                  <a:schemeClr val="tx1"/>
                </a:solidFill>
                <a:latin typeface="Courier New" panose="02070309020205020404" pitchFamily="49" charset="0"/>
                <a:cs typeface="Courier New" panose="02070309020205020404" pitchFamily="49" charset="0"/>
              </a:rPr>
              <a:t>res</a:t>
            </a:r>
            <a:r>
              <a:rPr lang="fr-FR" sz="1600" dirty="0">
                <a:solidFill>
                  <a:schemeClr val="tx1"/>
                </a:solidFill>
                <a:latin typeface="Courier New" panose="02070309020205020404" pitchFamily="49" charset="0"/>
                <a:cs typeface="Courier New" panose="02070309020205020404" pitchFamily="49" charset="0"/>
              </a:rPr>
              <a:t>) =&gt; {</a:t>
            </a:r>
          </a:p>
          <a:p>
            <a:r>
              <a:rPr lang="fr-FR" sz="1600" dirty="0">
                <a:solidFill>
                  <a:schemeClr val="tx1"/>
                </a:solidFill>
                <a:latin typeface="Courier New" panose="02070309020205020404" pitchFamily="49" charset="0"/>
                <a:cs typeface="Courier New" panose="02070309020205020404" pitchFamily="49" charset="0"/>
              </a:rPr>
              <a:t>	action = </a:t>
            </a:r>
            <a:r>
              <a:rPr lang="fr-FR" sz="1600" dirty="0" err="1">
                <a:solidFill>
                  <a:schemeClr val="tx1"/>
                </a:solidFill>
                <a:latin typeface="Courier New" panose="02070309020205020404" pitchFamily="49" charset="0"/>
                <a:cs typeface="Courier New" panose="02070309020205020404" pitchFamily="49" charset="0"/>
              </a:rPr>
              <a:t>req.body.queryResult.action</a:t>
            </a:r>
            <a:endParaRPr lang="fr-FR" sz="1600" dirty="0">
              <a:solidFill>
                <a:schemeClr val="tx1"/>
              </a:solidFill>
              <a:latin typeface="Courier New" panose="02070309020205020404" pitchFamily="49" charset="0"/>
              <a:cs typeface="Courier New" panose="02070309020205020404" pitchFamily="49" charset="0"/>
            </a:endParaRPr>
          </a:p>
          <a:p>
            <a:r>
              <a:rPr lang="fr-FR" sz="1600" dirty="0">
                <a:solidFill>
                  <a:schemeClr val="tx1"/>
                </a:solidFill>
                <a:latin typeface="Courier New" panose="02070309020205020404" pitchFamily="49" charset="0"/>
                <a:cs typeface="Courier New" panose="02070309020205020404" pitchFamily="49" charset="0"/>
              </a:rPr>
              <a:t>	</a:t>
            </a:r>
            <a:r>
              <a:rPr lang="fr-FR" sz="1600" dirty="0">
                <a:solidFill>
                  <a:srgbClr val="0070C0"/>
                </a:solidFill>
                <a:latin typeface="Courier New" panose="02070309020205020404" pitchFamily="49" charset="0"/>
                <a:cs typeface="Courier New" panose="02070309020205020404" pitchFamily="49" charset="0"/>
              </a:rPr>
              <a:t>switch</a:t>
            </a:r>
            <a:r>
              <a:rPr lang="fr-FR" sz="1600" dirty="0">
                <a:solidFill>
                  <a:schemeClr val="tx1"/>
                </a:solidFill>
                <a:latin typeface="Courier New" panose="02070309020205020404" pitchFamily="49" charset="0"/>
                <a:cs typeface="Courier New" panose="02070309020205020404" pitchFamily="49" charset="0"/>
              </a:rPr>
              <a:t>(action){</a:t>
            </a:r>
          </a:p>
          <a:p>
            <a:r>
              <a:rPr lang="fr-FR" sz="1600" dirty="0">
                <a:solidFill>
                  <a:schemeClr val="tx1"/>
                </a:solidFill>
                <a:latin typeface="Courier New" panose="02070309020205020404" pitchFamily="49" charset="0"/>
                <a:cs typeface="Courier New" panose="02070309020205020404" pitchFamily="49" charset="0"/>
              </a:rPr>
              <a:t>		...</a:t>
            </a:r>
          </a:p>
          <a:p>
            <a:r>
              <a:rPr lang="fr-FR" sz="1600" dirty="0">
                <a:solidFill>
                  <a:schemeClr val="tx1"/>
                </a:solidFill>
                <a:latin typeface="Courier New" panose="02070309020205020404" pitchFamily="49" charset="0"/>
                <a:cs typeface="Courier New" panose="02070309020205020404" pitchFamily="49" charset="0"/>
              </a:rPr>
              <a:t>		</a:t>
            </a:r>
            <a:r>
              <a:rPr lang="fr-FR" sz="1600" dirty="0" err="1">
                <a:solidFill>
                  <a:schemeClr val="tx1"/>
                </a:solidFill>
                <a:latin typeface="Courier New" panose="02070309020205020404" pitchFamily="49" charset="0"/>
                <a:cs typeface="Courier New" panose="02070309020205020404" pitchFamily="49" charset="0"/>
              </a:rPr>
              <a:t>res.json</a:t>
            </a:r>
            <a:r>
              <a:rPr lang="fr-FR" sz="1600" dirty="0">
                <a:solidFill>
                  <a:schemeClr val="tx1"/>
                </a:solidFill>
                <a:latin typeface="Courier New" panose="02070309020205020404" pitchFamily="49" charset="0"/>
                <a:cs typeface="Courier New" panose="02070309020205020404" pitchFamily="49" charset="0"/>
              </a:rPr>
              <a:t>({.. Structure </a:t>
            </a:r>
            <a:r>
              <a:rPr lang="fr-FR" sz="1600" dirty="0" err="1">
                <a:solidFill>
                  <a:schemeClr val="tx1"/>
                </a:solidFill>
                <a:latin typeface="Courier New" panose="02070309020205020404" pitchFamily="49" charset="0"/>
                <a:cs typeface="Courier New" panose="02070309020205020404" pitchFamily="49" charset="0"/>
              </a:rPr>
              <a:t>json</a:t>
            </a:r>
            <a:r>
              <a:rPr lang="fr-FR" sz="1600" dirty="0">
                <a:solidFill>
                  <a:schemeClr val="tx1"/>
                </a:solidFill>
                <a:latin typeface="Courier New" panose="02070309020205020404" pitchFamily="49" charset="0"/>
                <a:cs typeface="Courier New" panose="02070309020205020404" pitchFamily="49" charset="0"/>
              </a:rPr>
              <a:t> de réponse ..})</a:t>
            </a:r>
          </a:p>
          <a:p>
            <a:r>
              <a:rPr lang="fr-FR" sz="1600"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4744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4E61256A-F2A9-4A05-9B10-4C9062B44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F018003D-0BE5-42E6-9B5C-B8E980F6CA6E}"/>
              </a:ext>
            </a:extLst>
          </p:cNvPr>
          <p:cNvPicPr>
            <a:picLocks noChangeAspect="1"/>
          </p:cNvPicPr>
          <p:nvPr/>
        </p:nvPicPr>
        <p:blipFill>
          <a:blip r:embed="rId2"/>
          <a:stretch>
            <a:fillRect/>
          </a:stretch>
        </p:blipFill>
        <p:spPr>
          <a:xfrm>
            <a:off x="633999" y="1663969"/>
            <a:ext cx="6275667" cy="3530062"/>
          </a:xfrm>
          <a:prstGeom prst="rect">
            <a:avLst/>
          </a:prstGeom>
        </p:spPr>
      </p:pic>
      <p:sp>
        <p:nvSpPr>
          <p:cNvPr id="19" name="Rectangle 18">
            <a:extLst>
              <a:ext uri="{FF2B5EF4-FFF2-40B4-BE49-F238E27FC236}">
                <a16:creationId xmlns:a16="http://schemas.microsoft.com/office/drawing/2014/main" id="{8B263507-3AEE-4000-B76D-C3E1320C3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F5FF26C9-F144-4874-B745-B27A21191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27FB77CD-8EC4-49B1-9E79-7E3BAD258CB1}"/>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dirty="0" err="1">
                <a:solidFill>
                  <a:srgbClr val="FFFFFF"/>
                </a:solidFill>
              </a:rPr>
              <a:t>Publier</a:t>
            </a:r>
            <a:r>
              <a:rPr lang="en-US" sz="4400" dirty="0">
                <a:solidFill>
                  <a:srgbClr val="FFFFFF"/>
                </a:solidFill>
              </a:rPr>
              <a:t> le </a:t>
            </a:r>
            <a:r>
              <a:rPr lang="en-US" sz="4400" dirty="0" err="1">
                <a:solidFill>
                  <a:srgbClr val="FFFFFF"/>
                </a:solidFill>
              </a:rPr>
              <a:t>serveur</a:t>
            </a:r>
            <a:r>
              <a:rPr lang="en-US" sz="4400" dirty="0">
                <a:solidFill>
                  <a:srgbClr val="FFFFFF"/>
                </a:solidFill>
              </a:rPr>
              <a:t> sur Internet</a:t>
            </a:r>
            <a:br>
              <a:rPr lang="en-US" sz="4400" dirty="0">
                <a:solidFill>
                  <a:srgbClr val="FFFFFF"/>
                </a:solidFill>
              </a:rPr>
            </a:br>
            <a:r>
              <a:rPr lang="en-US" sz="4400" dirty="0">
                <a:solidFill>
                  <a:srgbClr val="FFFFFF"/>
                </a:solidFill>
              </a:rPr>
              <a:t>NGROK</a:t>
            </a:r>
          </a:p>
        </p:txBody>
      </p:sp>
      <p:sp>
        <p:nvSpPr>
          <p:cNvPr id="3" name="Espace réservé de la date 2">
            <a:extLst>
              <a:ext uri="{FF2B5EF4-FFF2-40B4-BE49-F238E27FC236}">
                <a16:creationId xmlns:a16="http://schemas.microsoft.com/office/drawing/2014/main" id="{11EE0971-DFCF-4638-84D9-AB9A12C3BD48}"/>
              </a:ext>
            </a:extLst>
          </p:cNvPr>
          <p:cNvSpPr>
            <a:spLocks noGrp="1"/>
          </p:cNvSpPr>
          <p:nvPr>
            <p:ph type="dt" sz="half" idx="10"/>
          </p:nvPr>
        </p:nvSpPr>
        <p:spPr>
          <a:xfrm>
            <a:off x="8096885" y="6459785"/>
            <a:ext cx="2787425" cy="365125"/>
          </a:xfrm>
        </p:spPr>
        <p:txBody>
          <a:bodyPr vert="horz" lIns="91440" tIns="45720" rIns="91440" bIns="45720" rtlCol="0" anchor="ctr">
            <a:normAutofit/>
          </a:bodyPr>
          <a:lstStyle/>
          <a:p>
            <a:pPr defTabSz="914400">
              <a:spcAft>
                <a:spcPts val="600"/>
              </a:spcAft>
            </a:pPr>
            <a:fld id="{6C0D2CF0-5615-4BCC-9252-CF870D63713E}" type="datetime1">
              <a:rPr lang="en-US" smtClean="0"/>
              <a:pPr defTabSz="914400">
                <a:spcAft>
                  <a:spcPts val="600"/>
                </a:spcAft>
              </a:pPr>
              <a:t>11/21/2019</a:t>
            </a:fld>
            <a:endParaRPr lang="en-US"/>
          </a:p>
        </p:txBody>
      </p:sp>
      <p:sp>
        <p:nvSpPr>
          <p:cNvPr id="4" name="Espace réservé du pied de page 3">
            <a:extLst>
              <a:ext uri="{FF2B5EF4-FFF2-40B4-BE49-F238E27FC236}">
                <a16:creationId xmlns:a16="http://schemas.microsoft.com/office/drawing/2014/main" id="{78872413-0BE4-4831-B056-A9659C2C8A07}"/>
              </a:ext>
            </a:extLst>
          </p:cNvPr>
          <p:cNvSpPr>
            <a:spLocks noGrp="1"/>
          </p:cNvSpPr>
          <p:nvPr>
            <p:ph type="ftr" sz="quarter" idx="11"/>
          </p:nvPr>
        </p:nvSpPr>
        <p:spPr>
          <a:xfrm>
            <a:off x="274849" y="6459785"/>
            <a:ext cx="7050183" cy="365125"/>
          </a:xfrm>
        </p:spPr>
        <p:txBody>
          <a:bodyPr vert="horz" lIns="91440" tIns="45720" rIns="91440" bIns="45720" rtlCol="0" anchor="ctr">
            <a:normAutofit/>
          </a:bodyPr>
          <a:lstStyle/>
          <a:p>
            <a:pPr algn="l" defTabSz="914400">
              <a:spcAft>
                <a:spcPts val="600"/>
              </a:spcAft>
            </a:pPr>
            <a:r>
              <a:rPr lang="en-US" kern="1200" cap="all" baseline="0">
                <a:solidFill>
                  <a:schemeClr val="tx2"/>
                </a:solidFill>
                <a:latin typeface="+mn-lt"/>
                <a:ea typeface="+mn-ea"/>
                <a:cs typeface="+mn-cs"/>
              </a:rPr>
              <a:t>Hugues Van-Eylen</a:t>
            </a:r>
          </a:p>
        </p:txBody>
      </p:sp>
      <p:sp>
        <p:nvSpPr>
          <p:cNvPr id="5" name="Espace réservé du numéro de diapositive 4">
            <a:extLst>
              <a:ext uri="{FF2B5EF4-FFF2-40B4-BE49-F238E27FC236}">
                <a16:creationId xmlns:a16="http://schemas.microsoft.com/office/drawing/2014/main" id="{0B907345-041C-47C5-85CC-B15BC3C3C573}"/>
              </a:ext>
            </a:extLst>
          </p:cNvPr>
          <p:cNvSpPr>
            <a:spLocks noGrp="1"/>
          </p:cNvSpPr>
          <p:nvPr>
            <p:ph type="sldNum" sz="quarter" idx="12"/>
          </p:nvPr>
        </p:nvSpPr>
        <p:spPr>
          <a:xfrm>
            <a:off x="11030574" y="6459785"/>
            <a:ext cx="725557" cy="365125"/>
          </a:xfrm>
        </p:spPr>
        <p:txBody>
          <a:bodyPr vert="horz" lIns="91440" tIns="45720" rIns="91440" bIns="45720" rtlCol="0" anchor="ctr">
            <a:normAutofit/>
          </a:bodyPr>
          <a:lstStyle/>
          <a:p>
            <a:pPr defTabSz="914400">
              <a:spcAft>
                <a:spcPts val="600"/>
              </a:spcAft>
            </a:pPr>
            <a:fld id="{4FAB73BC-B049-4115-A692-8D63A059BFB8}" type="slidenum">
              <a:rPr lang="en-US" smtClean="0"/>
              <a:pPr defTabSz="914400">
                <a:spcAft>
                  <a:spcPts val="600"/>
                </a:spcAft>
              </a:pPr>
              <a:t>47</a:t>
            </a:fld>
            <a:endParaRPr lang="en-US"/>
          </a:p>
        </p:txBody>
      </p:sp>
      <p:sp>
        <p:nvSpPr>
          <p:cNvPr id="14" name="Rectangle 13">
            <a:extLst>
              <a:ext uri="{FF2B5EF4-FFF2-40B4-BE49-F238E27FC236}">
                <a16:creationId xmlns:a16="http://schemas.microsoft.com/office/drawing/2014/main" id="{807C72F8-E7C4-45C9-B90C-FAD3B3EF0282}"/>
              </a:ext>
            </a:extLst>
          </p:cNvPr>
          <p:cNvSpPr/>
          <p:nvPr/>
        </p:nvSpPr>
        <p:spPr>
          <a:xfrm>
            <a:off x="576051" y="5659144"/>
            <a:ext cx="6375858" cy="624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Ø"/>
            </a:pPr>
            <a:r>
              <a:rPr lang="fr-FR" dirty="0" err="1"/>
              <a:t>ngrok</a:t>
            </a:r>
            <a:r>
              <a:rPr lang="fr-FR" dirty="0"/>
              <a:t> http 9900</a:t>
            </a:r>
          </a:p>
          <a:p>
            <a:pPr marL="285750" indent="-285750">
              <a:buFont typeface="Wingdings" panose="05000000000000000000" pitchFamily="2" charset="2"/>
              <a:buChar char="Ø"/>
            </a:pPr>
            <a:r>
              <a:rPr lang="fr-FR" dirty="0"/>
              <a:t> lire l’adresse internet d’exposition du serveur localisé en 9900</a:t>
            </a:r>
          </a:p>
        </p:txBody>
      </p:sp>
    </p:spTree>
    <p:extLst>
      <p:ext uri="{BB962C8B-B14F-4D97-AF65-F5344CB8AC3E}">
        <p14:creationId xmlns:p14="http://schemas.microsoft.com/office/powerpoint/2010/main" val="1594031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9D4C5DF-74B1-4E1A-B932-9C6E9B01F0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E9E69831-807B-400A-A7FD-B15B382E5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56A13B9F-3B18-4D69-804D-6B412ABFD5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64CA4031-9BD3-4A66-ABBD-5F10EF30B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EF8CB3-3E4A-40F8-8911-722D7EC95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Image 10">
            <a:extLst>
              <a:ext uri="{FF2B5EF4-FFF2-40B4-BE49-F238E27FC236}">
                <a16:creationId xmlns:a16="http://schemas.microsoft.com/office/drawing/2014/main" id="{9813C32A-7339-45E6-B842-93378BB208E3}"/>
              </a:ext>
            </a:extLst>
          </p:cNvPr>
          <p:cNvPicPr>
            <a:picLocks noChangeAspect="1"/>
          </p:cNvPicPr>
          <p:nvPr/>
        </p:nvPicPr>
        <p:blipFill rotWithShape="1">
          <a:blip r:embed="rId2"/>
          <a:srcRect r="15781" b="2"/>
          <a:stretch/>
        </p:blipFill>
        <p:spPr>
          <a:xfrm>
            <a:off x="625036" y="725378"/>
            <a:ext cx="7710796" cy="3891046"/>
          </a:xfrm>
          <a:prstGeom prst="rect">
            <a:avLst/>
          </a:prstGeom>
        </p:spPr>
      </p:pic>
      <p:pic>
        <p:nvPicPr>
          <p:cNvPr id="12" name="Image 11">
            <a:extLst>
              <a:ext uri="{FF2B5EF4-FFF2-40B4-BE49-F238E27FC236}">
                <a16:creationId xmlns:a16="http://schemas.microsoft.com/office/drawing/2014/main" id="{F275C392-E61A-43DD-8F57-9BFA6588C6A6}"/>
              </a:ext>
            </a:extLst>
          </p:cNvPr>
          <p:cNvPicPr>
            <a:picLocks noChangeAspect="1"/>
          </p:cNvPicPr>
          <p:nvPr/>
        </p:nvPicPr>
        <p:blipFill rotWithShape="1">
          <a:blip r:embed="rId3"/>
          <a:srcRect r="8768"/>
          <a:stretch/>
        </p:blipFill>
        <p:spPr>
          <a:xfrm>
            <a:off x="8785629" y="725378"/>
            <a:ext cx="3081019" cy="3891046"/>
          </a:xfrm>
          <a:prstGeom prst="rect">
            <a:avLst/>
          </a:prstGeom>
        </p:spPr>
      </p:pic>
      <p:sp>
        <p:nvSpPr>
          <p:cNvPr id="27" name="Rectangle 26">
            <a:extLst>
              <a:ext uri="{FF2B5EF4-FFF2-40B4-BE49-F238E27FC236}">
                <a16:creationId xmlns:a16="http://schemas.microsoft.com/office/drawing/2014/main" id="{E105A3BC-7229-4702-8E3A-936E37967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Image 6">
            <a:extLst>
              <a:ext uri="{FF2B5EF4-FFF2-40B4-BE49-F238E27FC236}">
                <a16:creationId xmlns:a16="http://schemas.microsoft.com/office/drawing/2014/main" id="{BB6EB5D7-0632-4C51-8A39-D1C5078A196F}"/>
              </a:ext>
            </a:extLst>
          </p:cNvPr>
          <p:cNvPicPr>
            <a:picLocks noChangeAspect="1"/>
          </p:cNvPicPr>
          <p:nvPr/>
        </p:nvPicPr>
        <p:blipFill>
          <a:blip r:embed="rId4">
            <a:duotone>
              <a:schemeClr val="accent1">
                <a:shade val="45000"/>
                <a:satMod val="135000"/>
              </a:schemeClr>
              <a:prstClr val="white"/>
            </a:duotone>
          </a:blip>
          <a:stretch>
            <a:fillRect/>
          </a:stretch>
        </p:blipFill>
        <p:spPr>
          <a:xfrm>
            <a:off x="193717" y="75081"/>
            <a:ext cx="650297" cy="650297"/>
          </a:xfrm>
          <a:prstGeom prst="rect">
            <a:avLst/>
          </a:prstGeom>
        </p:spPr>
      </p:pic>
      <p:pic>
        <p:nvPicPr>
          <p:cNvPr id="8" name="Image 7">
            <a:extLst>
              <a:ext uri="{FF2B5EF4-FFF2-40B4-BE49-F238E27FC236}">
                <a16:creationId xmlns:a16="http://schemas.microsoft.com/office/drawing/2014/main" id="{70D5B804-2925-4BC0-B127-C47CA32C54F4}"/>
              </a:ext>
            </a:extLst>
          </p:cNvPr>
          <p:cNvPicPr>
            <a:picLocks noChangeAspect="1"/>
          </p:cNvPicPr>
          <p:nvPr/>
        </p:nvPicPr>
        <p:blipFill>
          <a:blip r:embed="rId5">
            <a:duotone>
              <a:schemeClr val="accent1">
                <a:shade val="45000"/>
                <a:satMod val="135000"/>
              </a:schemeClr>
              <a:prstClr val="white"/>
            </a:duotone>
          </a:blip>
          <a:stretch>
            <a:fillRect/>
          </a:stretch>
        </p:blipFill>
        <p:spPr>
          <a:xfrm>
            <a:off x="11345327" y="38131"/>
            <a:ext cx="724196" cy="724196"/>
          </a:xfrm>
          <a:prstGeom prst="rect">
            <a:avLst/>
          </a:prstGeom>
        </p:spPr>
      </p:pic>
      <p:sp>
        <p:nvSpPr>
          <p:cNvPr id="2" name="Titre 1">
            <a:extLst>
              <a:ext uri="{FF2B5EF4-FFF2-40B4-BE49-F238E27FC236}">
                <a16:creationId xmlns:a16="http://schemas.microsoft.com/office/drawing/2014/main" id="{DA0C73A5-988C-4EEC-8D57-5B62276FA872}"/>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Tester le webhook</a:t>
            </a:r>
          </a:p>
        </p:txBody>
      </p:sp>
      <p:sp>
        <p:nvSpPr>
          <p:cNvPr id="4" name="Espace réservé de la date 3">
            <a:extLst>
              <a:ext uri="{FF2B5EF4-FFF2-40B4-BE49-F238E27FC236}">
                <a16:creationId xmlns:a16="http://schemas.microsoft.com/office/drawing/2014/main" id="{2456F0EB-804C-43DF-A4CE-1A236E4B9550}"/>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a:spcAft>
                <a:spcPts val="600"/>
              </a:spcAft>
            </a:pPr>
            <a:fld id="{EAE601B6-8068-4725-8D45-0B9C1957BD95}" type="datetime1">
              <a:rPr lang="en-US" smtClean="0"/>
              <a:pPr>
                <a:spcAft>
                  <a:spcPts val="600"/>
                </a:spcAft>
              </a:pPr>
              <a:t>11/21/2019</a:t>
            </a:fld>
            <a:endParaRPr lang="en-US"/>
          </a:p>
        </p:txBody>
      </p:sp>
      <p:sp>
        <p:nvSpPr>
          <p:cNvPr id="5" name="Espace réservé du pied de page 4">
            <a:extLst>
              <a:ext uri="{FF2B5EF4-FFF2-40B4-BE49-F238E27FC236}">
                <a16:creationId xmlns:a16="http://schemas.microsoft.com/office/drawing/2014/main" id="{1E0ED8BA-EC28-411F-86A8-A3FBA9AFD4D6}"/>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a:spcAft>
                <a:spcPts val="600"/>
              </a:spcAft>
            </a:pPr>
            <a:r>
              <a:rPr lang="en-US" kern="1200" cap="all" baseline="0">
                <a:solidFill>
                  <a:srgbClr val="FFFFFF"/>
                </a:solidFill>
                <a:latin typeface="+mn-lt"/>
                <a:ea typeface="+mn-ea"/>
                <a:cs typeface="+mn-cs"/>
              </a:rPr>
              <a:t>Hugues Van-Eylen</a:t>
            </a:r>
          </a:p>
        </p:txBody>
      </p:sp>
      <p:sp>
        <p:nvSpPr>
          <p:cNvPr id="6" name="Espace réservé du numéro de diapositive 5">
            <a:extLst>
              <a:ext uri="{FF2B5EF4-FFF2-40B4-BE49-F238E27FC236}">
                <a16:creationId xmlns:a16="http://schemas.microsoft.com/office/drawing/2014/main" id="{9B244961-C307-428F-AF7D-BDACA3F418D0}"/>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629637A9-119A-49DA-BD12-AAC58B377D80}" type="slidenum">
              <a:rPr lang="en-US" smtClean="0"/>
              <a:pPr>
                <a:spcAft>
                  <a:spcPts val="600"/>
                </a:spcAft>
              </a:pPr>
              <a:t>48</a:t>
            </a:fld>
            <a:endParaRPr lang="en-US"/>
          </a:p>
        </p:txBody>
      </p:sp>
      <p:sp>
        <p:nvSpPr>
          <p:cNvPr id="13" name="Bulle narrative : rectangle à coins arrondis 12">
            <a:extLst>
              <a:ext uri="{FF2B5EF4-FFF2-40B4-BE49-F238E27FC236}">
                <a16:creationId xmlns:a16="http://schemas.microsoft.com/office/drawing/2014/main" id="{56CC236D-210D-4393-AE01-F972FEBCB2F3}"/>
              </a:ext>
            </a:extLst>
          </p:cNvPr>
          <p:cNvSpPr/>
          <p:nvPr/>
        </p:nvSpPr>
        <p:spPr>
          <a:xfrm>
            <a:off x="4921455" y="84732"/>
            <a:ext cx="2447925" cy="725378"/>
          </a:xfrm>
          <a:prstGeom prst="wedgeRoundRectCallout">
            <a:avLst>
              <a:gd name="adj1" fmla="val -31249"/>
              <a:gd name="adj2" fmla="val 2624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Fournir l’URL reprise de</a:t>
            </a:r>
          </a:p>
          <a:p>
            <a:pPr algn="ctr"/>
            <a:r>
              <a:rPr lang="fr-FR" dirty="0" err="1"/>
              <a:t>ngrok</a:t>
            </a:r>
            <a:r>
              <a:rPr lang="fr-FR" dirty="0"/>
              <a:t> – mettre https</a:t>
            </a:r>
          </a:p>
        </p:txBody>
      </p:sp>
      <p:sp>
        <p:nvSpPr>
          <p:cNvPr id="20" name="Bulle narrative : rectangle à coins arrondis 19">
            <a:extLst>
              <a:ext uri="{FF2B5EF4-FFF2-40B4-BE49-F238E27FC236}">
                <a16:creationId xmlns:a16="http://schemas.microsoft.com/office/drawing/2014/main" id="{9A7D76BB-AE9F-4A78-8F7D-5701C182B440}"/>
              </a:ext>
            </a:extLst>
          </p:cNvPr>
          <p:cNvSpPr/>
          <p:nvPr/>
        </p:nvSpPr>
        <p:spPr>
          <a:xfrm>
            <a:off x="8492831" y="5216757"/>
            <a:ext cx="2447925" cy="725378"/>
          </a:xfrm>
          <a:prstGeom prst="wedgeRoundRectCallout">
            <a:avLst>
              <a:gd name="adj1" fmla="val 10056"/>
              <a:gd name="adj2" fmla="val -1762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Indiquer l’usage du </a:t>
            </a:r>
            <a:r>
              <a:rPr lang="fr-FR" dirty="0" err="1"/>
              <a:t>webhook</a:t>
            </a:r>
            <a:r>
              <a:rPr lang="fr-FR" dirty="0"/>
              <a:t> pour cette intention</a:t>
            </a:r>
          </a:p>
        </p:txBody>
      </p:sp>
    </p:spTree>
    <p:extLst>
      <p:ext uri="{BB962C8B-B14F-4D97-AF65-F5344CB8AC3E}">
        <p14:creationId xmlns:p14="http://schemas.microsoft.com/office/powerpoint/2010/main" val="36953170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FCEF24-0DC6-4AC7-B711-B8E543EBD946}"/>
              </a:ext>
            </a:extLst>
          </p:cNvPr>
          <p:cNvSpPr>
            <a:spLocks noGrp="1"/>
          </p:cNvSpPr>
          <p:nvPr>
            <p:ph type="title"/>
          </p:nvPr>
        </p:nvSpPr>
        <p:spPr>
          <a:xfrm>
            <a:off x="1066800" y="390605"/>
            <a:ext cx="10058400" cy="1450757"/>
          </a:xfrm>
        </p:spPr>
        <p:txBody>
          <a:bodyPr/>
          <a:lstStyle/>
          <a:p>
            <a:r>
              <a:rPr lang="fr-FR" dirty="0"/>
              <a:t>Lire la météo d’une ville – </a:t>
            </a:r>
            <a:r>
              <a:rPr lang="fr-FR" dirty="0" err="1"/>
              <a:t>Lab</a:t>
            </a:r>
            <a:r>
              <a:rPr lang="fr-FR" dirty="0"/>
              <a:t> 3</a:t>
            </a:r>
          </a:p>
        </p:txBody>
      </p:sp>
      <p:sp>
        <p:nvSpPr>
          <p:cNvPr id="3" name="Espace réservé du contenu 2">
            <a:extLst>
              <a:ext uri="{FF2B5EF4-FFF2-40B4-BE49-F238E27FC236}">
                <a16:creationId xmlns:a16="http://schemas.microsoft.com/office/drawing/2014/main" id="{0F2D3647-AF31-4FDB-8A70-C0FA94EE999C}"/>
              </a:ext>
            </a:extLst>
          </p:cNvPr>
          <p:cNvSpPr>
            <a:spLocks noGrp="1"/>
          </p:cNvSpPr>
          <p:nvPr>
            <p:ph idx="1"/>
          </p:nvPr>
        </p:nvSpPr>
        <p:spPr>
          <a:xfrm>
            <a:off x="774283" y="1802091"/>
            <a:ext cx="10058400" cy="559621"/>
          </a:xfrm>
        </p:spPr>
        <p:txBody>
          <a:bodyPr/>
          <a:lstStyle/>
          <a:p>
            <a:r>
              <a:rPr lang="fr-FR" dirty="0"/>
              <a:t>Se créer un compte </a:t>
            </a:r>
            <a:r>
              <a:rPr lang="fr-FR" dirty="0" err="1"/>
              <a:t>openweatherMap</a:t>
            </a:r>
            <a:r>
              <a:rPr lang="fr-FR" dirty="0"/>
              <a:t> et noter son </a:t>
            </a:r>
            <a:r>
              <a:rPr lang="fr-FR" dirty="0" err="1"/>
              <a:t>token</a:t>
            </a:r>
            <a:endParaRPr lang="fr-FR" dirty="0"/>
          </a:p>
        </p:txBody>
      </p:sp>
      <p:sp>
        <p:nvSpPr>
          <p:cNvPr id="4" name="Espace réservé de la date 3">
            <a:extLst>
              <a:ext uri="{FF2B5EF4-FFF2-40B4-BE49-F238E27FC236}">
                <a16:creationId xmlns:a16="http://schemas.microsoft.com/office/drawing/2014/main" id="{7B1777A7-1B24-475E-BAFD-04342A6FD387}"/>
              </a:ext>
            </a:extLst>
          </p:cNvPr>
          <p:cNvSpPr>
            <a:spLocks noGrp="1"/>
          </p:cNvSpPr>
          <p:nvPr>
            <p:ph type="dt" sz="half" idx="10"/>
          </p:nvPr>
        </p:nvSpPr>
        <p:spPr/>
        <p:txBody>
          <a:bodyPr/>
          <a:lstStyle/>
          <a:p>
            <a:fld id="{EAE601B6-8068-4725-8D45-0B9C1957BD95}" type="datetime1">
              <a:rPr lang="en-US" smtClean="0"/>
              <a:t>11/21/2019</a:t>
            </a:fld>
            <a:endParaRPr lang="en-US" dirty="0"/>
          </a:p>
        </p:txBody>
      </p:sp>
      <p:sp>
        <p:nvSpPr>
          <p:cNvPr id="5" name="Espace réservé du pied de page 4">
            <a:extLst>
              <a:ext uri="{FF2B5EF4-FFF2-40B4-BE49-F238E27FC236}">
                <a16:creationId xmlns:a16="http://schemas.microsoft.com/office/drawing/2014/main" id="{1F59476A-9514-48C0-B6AB-AEA044BD2D6B}"/>
              </a:ext>
            </a:extLst>
          </p:cNvPr>
          <p:cNvSpPr>
            <a:spLocks noGrp="1"/>
          </p:cNvSpPr>
          <p:nvPr>
            <p:ph type="ftr" sz="quarter" idx="11"/>
          </p:nvPr>
        </p:nvSpPr>
        <p:spPr/>
        <p:txBody>
          <a:bodyPr/>
          <a:lstStyle/>
          <a:p>
            <a:r>
              <a:rPr lang="en-US"/>
              <a:t>Hugues Van-Eylen</a:t>
            </a:r>
            <a:endParaRPr lang="en-US" dirty="0"/>
          </a:p>
        </p:txBody>
      </p:sp>
      <p:sp>
        <p:nvSpPr>
          <p:cNvPr id="6" name="Espace réservé du numéro de diapositive 5">
            <a:extLst>
              <a:ext uri="{FF2B5EF4-FFF2-40B4-BE49-F238E27FC236}">
                <a16:creationId xmlns:a16="http://schemas.microsoft.com/office/drawing/2014/main" id="{82117B70-2256-4EA8-9945-1DBCB339E348}"/>
              </a:ext>
            </a:extLst>
          </p:cNvPr>
          <p:cNvSpPr>
            <a:spLocks noGrp="1"/>
          </p:cNvSpPr>
          <p:nvPr>
            <p:ph type="sldNum" sz="quarter" idx="12"/>
          </p:nvPr>
        </p:nvSpPr>
        <p:spPr/>
        <p:txBody>
          <a:bodyPr/>
          <a:lstStyle/>
          <a:p>
            <a:fld id="{629637A9-119A-49DA-BD12-AAC58B377D80}" type="slidenum">
              <a:rPr lang="en-US" smtClean="0"/>
              <a:t>49</a:t>
            </a:fld>
            <a:endParaRPr lang="en-US" dirty="0"/>
          </a:p>
        </p:txBody>
      </p:sp>
      <p:pic>
        <p:nvPicPr>
          <p:cNvPr id="7" name="Image 6">
            <a:extLst>
              <a:ext uri="{FF2B5EF4-FFF2-40B4-BE49-F238E27FC236}">
                <a16:creationId xmlns:a16="http://schemas.microsoft.com/office/drawing/2014/main" id="{8C1E0AD1-932A-4FCE-B6CC-90DA6D982DE2}"/>
              </a:ext>
            </a:extLst>
          </p:cNvPr>
          <p:cNvPicPr>
            <a:picLocks noChangeAspect="1"/>
          </p:cNvPicPr>
          <p:nvPr/>
        </p:nvPicPr>
        <p:blipFill>
          <a:blip r:embed="rId2">
            <a:duotone>
              <a:schemeClr val="accent1">
                <a:shade val="45000"/>
                <a:satMod val="135000"/>
              </a:schemeClr>
              <a:prstClr val="white"/>
            </a:duotone>
          </a:blip>
          <a:stretch>
            <a:fillRect/>
          </a:stretch>
        </p:blipFill>
        <p:spPr>
          <a:xfrm>
            <a:off x="11345327" y="38131"/>
            <a:ext cx="724196" cy="724196"/>
          </a:xfrm>
          <a:prstGeom prst="rect">
            <a:avLst/>
          </a:prstGeom>
        </p:spPr>
      </p:pic>
      <p:pic>
        <p:nvPicPr>
          <p:cNvPr id="8" name="Image 7">
            <a:extLst>
              <a:ext uri="{FF2B5EF4-FFF2-40B4-BE49-F238E27FC236}">
                <a16:creationId xmlns:a16="http://schemas.microsoft.com/office/drawing/2014/main" id="{1A29F90A-B430-4DB9-BB92-73AEFD835620}"/>
              </a:ext>
            </a:extLst>
          </p:cNvPr>
          <p:cNvPicPr>
            <a:picLocks noChangeAspect="1"/>
          </p:cNvPicPr>
          <p:nvPr/>
        </p:nvPicPr>
        <p:blipFill>
          <a:blip r:embed="rId3"/>
          <a:stretch>
            <a:fillRect/>
          </a:stretch>
        </p:blipFill>
        <p:spPr>
          <a:xfrm>
            <a:off x="7698970" y="1876578"/>
            <a:ext cx="2857500" cy="276225"/>
          </a:xfrm>
          <a:prstGeom prst="rect">
            <a:avLst/>
          </a:prstGeom>
        </p:spPr>
      </p:pic>
      <p:pic>
        <p:nvPicPr>
          <p:cNvPr id="10" name="Image 9">
            <a:extLst>
              <a:ext uri="{FF2B5EF4-FFF2-40B4-BE49-F238E27FC236}">
                <a16:creationId xmlns:a16="http://schemas.microsoft.com/office/drawing/2014/main" id="{A98F7C68-58DB-49F3-B8FC-585C03DA2173}"/>
              </a:ext>
            </a:extLst>
          </p:cNvPr>
          <p:cNvPicPr>
            <a:picLocks noChangeAspect="1"/>
          </p:cNvPicPr>
          <p:nvPr/>
        </p:nvPicPr>
        <p:blipFill>
          <a:blip r:embed="rId4"/>
          <a:stretch>
            <a:fillRect/>
          </a:stretch>
        </p:blipFill>
        <p:spPr>
          <a:xfrm>
            <a:off x="266475" y="2355324"/>
            <a:ext cx="5829525" cy="2757208"/>
          </a:xfrm>
          <a:prstGeom prst="rect">
            <a:avLst/>
          </a:prstGeom>
        </p:spPr>
      </p:pic>
      <p:sp>
        <p:nvSpPr>
          <p:cNvPr id="12" name="Rectangle 11">
            <a:extLst>
              <a:ext uri="{FF2B5EF4-FFF2-40B4-BE49-F238E27FC236}">
                <a16:creationId xmlns:a16="http://schemas.microsoft.com/office/drawing/2014/main" id="{603C5DBA-C6EB-4CE6-A56E-D57D11ED2106}"/>
              </a:ext>
            </a:extLst>
          </p:cNvPr>
          <p:cNvSpPr/>
          <p:nvPr/>
        </p:nvSpPr>
        <p:spPr>
          <a:xfrm>
            <a:off x="4875317" y="3733928"/>
            <a:ext cx="7126183" cy="235880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600" dirty="0">
                <a:solidFill>
                  <a:srgbClr val="00B050"/>
                </a:solidFill>
                <a:latin typeface="Courier New" panose="02070309020205020404" pitchFamily="49" charset="0"/>
                <a:cs typeface="Courier New" panose="02070309020205020404" pitchFamily="49" charset="0"/>
              </a:rPr>
              <a:t>// appel REST</a:t>
            </a:r>
          </a:p>
          <a:p>
            <a:r>
              <a:rPr lang="fr-FR" sz="1600" dirty="0" err="1">
                <a:solidFill>
                  <a:schemeClr val="tx1"/>
                </a:solidFill>
                <a:latin typeface="Courier New" panose="02070309020205020404" pitchFamily="49" charset="0"/>
                <a:cs typeface="Courier New" panose="02070309020205020404" pitchFamily="49" charset="0"/>
              </a:rPr>
              <a:t>request.get</a:t>
            </a:r>
            <a:r>
              <a:rPr lang="fr-FR" sz="1600" dirty="0">
                <a:solidFill>
                  <a:schemeClr val="tx1"/>
                </a:solidFill>
                <a:latin typeface="Courier New" panose="02070309020205020404" pitchFamily="49" charset="0"/>
                <a:cs typeface="Courier New" panose="02070309020205020404" pitchFamily="49" charset="0"/>
              </a:rPr>
              <a:t>(</a:t>
            </a:r>
          </a:p>
          <a:p>
            <a:r>
              <a:rPr lang="fr-FR" sz="1600" dirty="0">
                <a:solidFill>
                  <a:schemeClr val="tx1"/>
                </a:solidFill>
                <a:latin typeface="Courier New" panose="02070309020205020404" pitchFamily="49" charset="0"/>
                <a:cs typeface="Courier New" panose="02070309020205020404" pitchFamily="49" charset="0"/>
              </a:rPr>
              <a:t>   'http://api.openweathermap.org/data/2.5/</a:t>
            </a:r>
            <a:r>
              <a:rPr lang="fr-FR" sz="1600" dirty="0" err="1">
                <a:solidFill>
                  <a:schemeClr val="tx1"/>
                </a:solidFill>
                <a:latin typeface="Courier New" panose="02070309020205020404" pitchFamily="49" charset="0"/>
                <a:cs typeface="Courier New" panose="02070309020205020404" pitchFamily="49" charset="0"/>
              </a:rPr>
              <a:t>weather</a:t>
            </a:r>
            <a:r>
              <a:rPr lang="fr-FR" sz="1600" dirty="0">
                <a:solidFill>
                  <a:schemeClr val="tx1"/>
                </a:solidFill>
                <a:latin typeface="Courier New" panose="02070309020205020404" pitchFamily="49" charset="0"/>
                <a:cs typeface="Courier New" panose="02070309020205020404" pitchFamily="49" charset="0"/>
              </a:rPr>
              <a:t>/?q=‘</a:t>
            </a:r>
          </a:p>
          <a:p>
            <a:r>
              <a:rPr lang="fr-FR" sz="1600" dirty="0">
                <a:solidFill>
                  <a:schemeClr val="tx1"/>
                </a:solidFill>
                <a:latin typeface="Courier New" panose="02070309020205020404" pitchFamily="49" charset="0"/>
                <a:cs typeface="Courier New" panose="02070309020205020404" pitchFamily="49" charset="0"/>
              </a:rPr>
              <a:t>    +ville+'&amp;</a:t>
            </a:r>
            <a:r>
              <a:rPr lang="fr-FR" sz="1600" dirty="0" err="1">
                <a:solidFill>
                  <a:schemeClr val="tx1"/>
                </a:solidFill>
                <a:latin typeface="Courier New" panose="02070309020205020404" pitchFamily="49" charset="0"/>
                <a:cs typeface="Courier New" panose="02070309020205020404" pitchFamily="49" charset="0"/>
              </a:rPr>
              <a:t>lang</a:t>
            </a:r>
            <a:r>
              <a:rPr lang="fr-FR" sz="1600" dirty="0">
                <a:solidFill>
                  <a:schemeClr val="tx1"/>
                </a:solidFill>
                <a:latin typeface="Courier New" panose="02070309020205020404" pitchFamily="49" charset="0"/>
                <a:cs typeface="Courier New" panose="02070309020205020404" pitchFamily="49" charset="0"/>
              </a:rPr>
              <a:t>=</a:t>
            </a:r>
            <a:r>
              <a:rPr lang="fr-FR" sz="1600" dirty="0" err="1">
                <a:solidFill>
                  <a:schemeClr val="tx1"/>
                </a:solidFill>
                <a:latin typeface="Courier New" panose="02070309020205020404" pitchFamily="49" charset="0"/>
                <a:cs typeface="Courier New" panose="02070309020205020404" pitchFamily="49" charset="0"/>
              </a:rPr>
              <a:t>fr&amp;APPID</a:t>
            </a:r>
            <a:r>
              <a:rPr lang="fr-FR" sz="1600" dirty="0">
                <a:solidFill>
                  <a:schemeClr val="tx1"/>
                </a:solidFill>
                <a:latin typeface="Courier New" panose="02070309020205020404" pitchFamily="49" charset="0"/>
                <a:cs typeface="Courier New" panose="02070309020205020404" pitchFamily="49" charset="0"/>
              </a:rPr>
              <a:t>=‘ </a:t>
            </a:r>
          </a:p>
          <a:p>
            <a:r>
              <a:rPr lang="fr-FR" sz="1600" dirty="0">
                <a:solidFill>
                  <a:schemeClr val="tx1"/>
                </a:solidFill>
                <a:latin typeface="Courier New" panose="02070309020205020404" pitchFamily="49" charset="0"/>
                <a:cs typeface="Courier New" panose="02070309020205020404" pitchFamily="49" charset="0"/>
              </a:rPr>
              <a:t>    + </a:t>
            </a:r>
            <a:r>
              <a:rPr lang="fr-FR" sz="1600" dirty="0" err="1">
                <a:solidFill>
                  <a:schemeClr val="tx1"/>
                </a:solidFill>
                <a:latin typeface="Courier New" panose="02070309020205020404" pitchFamily="49" charset="0"/>
                <a:cs typeface="Courier New" panose="02070309020205020404" pitchFamily="49" charset="0"/>
              </a:rPr>
              <a:t>owmToken</a:t>
            </a:r>
            <a:r>
              <a:rPr lang="fr-FR" sz="1600" dirty="0">
                <a:solidFill>
                  <a:schemeClr val="tx1"/>
                </a:solidFill>
                <a:latin typeface="Courier New" panose="02070309020205020404" pitchFamily="49" charset="0"/>
                <a:cs typeface="Courier New" panose="02070309020205020404" pitchFamily="49" charset="0"/>
              </a:rPr>
              <a:t>, </a:t>
            </a:r>
          </a:p>
          <a:p>
            <a:r>
              <a:rPr lang="fr-FR" sz="1600" dirty="0">
                <a:solidFill>
                  <a:schemeClr val="tx1"/>
                </a:solidFill>
                <a:latin typeface="Courier New" panose="02070309020205020404" pitchFamily="49" charset="0"/>
                <a:cs typeface="Courier New" panose="02070309020205020404" pitchFamily="49" charset="0"/>
              </a:rPr>
              <a:t>    </a:t>
            </a:r>
            <a:r>
              <a:rPr lang="fr-FR" sz="1600" dirty="0" err="1">
                <a:solidFill>
                  <a:schemeClr val="tx1"/>
                </a:solidFill>
                <a:latin typeface="Courier New" panose="02070309020205020404" pitchFamily="49" charset="0"/>
                <a:cs typeface="Courier New" panose="02070309020205020404" pitchFamily="49" charset="0"/>
              </a:rPr>
              <a:t>function</a:t>
            </a:r>
            <a:r>
              <a:rPr lang="fr-FR" sz="1600" dirty="0">
                <a:solidFill>
                  <a:schemeClr val="tx1"/>
                </a:solidFill>
                <a:latin typeface="Courier New" panose="02070309020205020404" pitchFamily="49" charset="0"/>
                <a:cs typeface="Courier New" panose="02070309020205020404" pitchFamily="49" charset="0"/>
              </a:rPr>
              <a:t>(</a:t>
            </a:r>
            <a:r>
              <a:rPr lang="fr-FR" sz="1600" dirty="0" err="1">
                <a:solidFill>
                  <a:schemeClr val="tx1"/>
                </a:solidFill>
                <a:latin typeface="Courier New" panose="02070309020205020404" pitchFamily="49" charset="0"/>
                <a:cs typeface="Courier New" panose="02070309020205020404" pitchFamily="49" charset="0"/>
              </a:rPr>
              <a:t>error</a:t>
            </a:r>
            <a:r>
              <a:rPr lang="fr-FR" sz="1600" dirty="0">
                <a:solidFill>
                  <a:schemeClr val="tx1"/>
                </a:solidFill>
                <a:latin typeface="Courier New" panose="02070309020205020404" pitchFamily="49" charset="0"/>
                <a:cs typeface="Courier New" panose="02070309020205020404" pitchFamily="49" charset="0"/>
              </a:rPr>
              <a:t>, </a:t>
            </a:r>
            <a:r>
              <a:rPr lang="fr-FR" sz="1600" dirty="0" err="1">
                <a:solidFill>
                  <a:schemeClr val="tx1"/>
                </a:solidFill>
                <a:latin typeface="Courier New" panose="02070309020205020404" pitchFamily="49" charset="0"/>
                <a:cs typeface="Courier New" panose="02070309020205020404" pitchFamily="49" charset="0"/>
              </a:rPr>
              <a:t>response,body</a:t>
            </a:r>
            <a:r>
              <a:rPr lang="fr-FR" sz="1600" dirty="0">
                <a:solidFill>
                  <a:schemeClr val="tx1"/>
                </a:solidFill>
                <a:latin typeface="Courier New" panose="02070309020205020404" pitchFamily="49" charset="0"/>
                <a:cs typeface="Courier New" panose="02070309020205020404" pitchFamily="49" charset="0"/>
              </a:rPr>
              <a:t>){</a:t>
            </a:r>
          </a:p>
          <a:p>
            <a:r>
              <a:rPr lang="fr-FR" sz="1600" dirty="0">
                <a:solidFill>
                  <a:schemeClr val="tx1"/>
                </a:solidFill>
                <a:latin typeface="Courier New" panose="02070309020205020404" pitchFamily="49" charset="0"/>
                <a:cs typeface="Courier New" panose="02070309020205020404" pitchFamily="49" charset="0"/>
              </a:rPr>
              <a:t>			   var </a:t>
            </a:r>
            <a:r>
              <a:rPr lang="fr-FR" sz="1600" dirty="0" err="1">
                <a:solidFill>
                  <a:schemeClr val="tx1"/>
                </a:solidFill>
                <a:latin typeface="Courier New" panose="02070309020205020404" pitchFamily="49" charset="0"/>
                <a:cs typeface="Courier New" panose="02070309020205020404" pitchFamily="49" charset="0"/>
              </a:rPr>
              <a:t>json</a:t>
            </a:r>
            <a:r>
              <a:rPr lang="fr-FR" sz="1600" dirty="0">
                <a:solidFill>
                  <a:schemeClr val="tx1"/>
                </a:solidFill>
                <a:latin typeface="Courier New" panose="02070309020205020404" pitchFamily="49" charset="0"/>
                <a:cs typeface="Courier New" panose="02070309020205020404" pitchFamily="49" charset="0"/>
              </a:rPr>
              <a:t> = </a:t>
            </a:r>
            <a:r>
              <a:rPr lang="fr-FR" sz="1600" dirty="0" err="1">
                <a:solidFill>
                  <a:schemeClr val="tx1"/>
                </a:solidFill>
                <a:latin typeface="Courier New" panose="02070309020205020404" pitchFamily="49" charset="0"/>
                <a:cs typeface="Courier New" panose="02070309020205020404" pitchFamily="49" charset="0"/>
              </a:rPr>
              <a:t>JSON.parse</a:t>
            </a:r>
            <a:r>
              <a:rPr lang="fr-FR" sz="1600" dirty="0">
                <a:solidFill>
                  <a:schemeClr val="tx1"/>
                </a:solidFill>
                <a:latin typeface="Courier New" panose="02070309020205020404" pitchFamily="49" charset="0"/>
                <a:cs typeface="Courier New" panose="02070309020205020404" pitchFamily="49" charset="0"/>
              </a:rPr>
              <a:t>(body);</a:t>
            </a:r>
          </a:p>
          <a:p>
            <a:r>
              <a:rPr lang="fr-FR" sz="1600" dirty="0">
                <a:solidFill>
                  <a:schemeClr val="tx1"/>
                </a:solidFill>
                <a:latin typeface="Courier New" panose="02070309020205020404" pitchFamily="49" charset="0"/>
                <a:cs typeface="Courier New" panose="02070309020205020404" pitchFamily="49" charset="0"/>
              </a:rPr>
              <a:t>			   </a:t>
            </a:r>
            <a:r>
              <a:rPr lang="fr-FR" sz="1600" dirty="0" err="1">
                <a:solidFill>
                  <a:schemeClr val="tx1"/>
                </a:solidFill>
                <a:latin typeface="Courier New" panose="02070309020205020404" pitchFamily="49" charset="0"/>
                <a:cs typeface="Courier New" panose="02070309020205020404" pitchFamily="49" charset="0"/>
              </a:rPr>
              <a:t>res.json</a:t>
            </a:r>
            <a:r>
              <a:rPr lang="fr-FR" sz="1600" dirty="0">
                <a:solidFill>
                  <a:schemeClr val="tx1"/>
                </a:solidFill>
                <a:latin typeface="Courier New" panose="02070309020205020404" pitchFamily="49" charset="0"/>
                <a:cs typeface="Courier New" panose="02070309020205020404" pitchFamily="49" charset="0"/>
              </a:rPr>
              <a:t>({.. Structure JSON ..});</a:t>
            </a:r>
          </a:p>
          <a:p>
            <a:r>
              <a:rPr lang="fr-FR" sz="1600" dirty="0">
                <a:solidFill>
                  <a:schemeClr val="tx1"/>
                </a:solidFill>
                <a:latin typeface="Courier New" panose="02070309020205020404" pitchFamily="49" charset="0"/>
                <a:cs typeface="Courier New" panose="02070309020205020404" pitchFamily="49" charset="0"/>
              </a:rPr>
              <a:t>			});</a:t>
            </a:r>
          </a:p>
          <a:p>
            <a:endParaRPr lang="fr-FR" sz="16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32558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141110" y="639097"/>
            <a:ext cx="3401961" cy="3686015"/>
          </a:xfrm>
        </p:spPr>
        <p:txBody>
          <a:bodyPr vert="horz" lIns="91440" tIns="45720" rIns="91440" bIns="45720" rtlCol="0" anchor="b">
            <a:normAutofit/>
          </a:bodyPr>
          <a:lstStyle/>
          <a:p>
            <a:r>
              <a:rPr lang="en-US" sz="5600">
                <a:solidFill>
                  <a:schemeClr val="tx1">
                    <a:lumMod val="85000"/>
                    <a:lumOff val="15000"/>
                  </a:schemeClr>
                </a:solidFill>
              </a:rPr>
              <a:t>Evolution de l’intérêt (Google trends)</a:t>
            </a:r>
          </a:p>
        </p:txBody>
      </p:sp>
      <p:pic>
        <p:nvPicPr>
          <p:cNvPr id="7" name="Image 6">
            <a:extLst>
              <a:ext uri="{FF2B5EF4-FFF2-40B4-BE49-F238E27FC236}">
                <a16:creationId xmlns:a16="http://schemas.microsoft.com/office/drawing/2014/main" id="{964D3C38-3DEE-4E7B-A85F-EF1F01FF06F2}"/>
              </a:ext>
            </a:extLst>
          </p:cNvPr>
          <p:cNvPicPr>
            <a:picLocks noChangeAspect="1"/>
          </p:cNvPicPr>
          <p:nvPr/>
        </p:nvPicPr>
        <p:blipFill>
          <a:blip r:embed="rId2"/>
          <a:stretch>
            <a:fillRect/>
          </a:stretch>
        </p:blipFill>
        <p:spPr>
          <a:xfrm>
            <a:off x="132707" y="377192"/>
            <a:ext cx="7750071" cy="5463799"/>
          </a:xfrm>
          <a:prstGeom prst="rect">
            <a:avLst/>
          </a:prstGeom>
        </p:spPr>
      </p:pic>
      <p:cxnSp>
        <p:nvCxnSpPr>
          <p:cNvPr id="20" name="Straight Connector 19">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e la date 2"/>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fld id="{6C0D2CF0-5615-4BCC-9252-CF870D63713E}" type="datetime1">
              <a:rPr lang="en-US" smtClean="0"/>
              <a:pPr defTabSz="914400">
                <a:spcAft>
                  <a:spcPts val="600"/>
                </a:spcAft>
              </a:pPr>
              <a:t>11/21/2019</a:t>
            </a:fld>
            <a:endParaRPr lang="en-US"/>
          </a:p>
        </p:txBody>
      </p:sp>
      <p:sp>
        <p:nvSpPr>
          <p:cNvPr id="4" name="Espace réservé du pied de page 3"/>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Hugues Van-Eylen</a:t>
            </a:r>
          </a:p>
        </p:txBody>
      </p:sp>
      <p:sp>
        <p:nvSpPr>
          <p:cNvPr id="5" name="Espace réservé du numéro de diapositive 4"/>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4FAB73BC-B049-4115-A692-8D63A059BFB8}" type="slidenum">
              <a:rPr lang="en-US" smtClean="0"/>
              <a:pPr defTabSz="914400">
                <a:spcAft>
                  <a:spcPts val="600"/>
                </a:spcAft>
              </a:pPr>
              <a:t>5</a:t>
            </a:fld>
            <a:endParaRPr lang="en-US"/>
          </a:p>
        </p:txBody>
      </p:sp>
    </p:spTree>
    <p:extLst>
      <p:ext uri="{BB962C8B-B14F-4D97-AF65-F5344CB8AC3E}">
        <p14:creationId xmlns:p14="http://schemas.microsoft.com/office/powerpoint/2010/main" val="12628206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1ADEF-9FF3-4EB9-BA8F-4233192A8592}"/>
              </a:ext>
            </a:extLst>
          </p:cNvPr>
          <p:cNvSpPr>
            <a:spLocks noGrp="1"/>
          </p:cNvSpPr>
          <p:nvPr>
            <p:ph type="title"/>
          </p:nvPr>
        </p:nvSpPr>
        <p:spPr/>
        <p:txBody>
          <a:bodyPr/>
          <a:lstStyle/>
          <a:p>
            <a:r>
              <a:rPr lang="fr-FR" dirty="0"/>
              <a:t>Canal d’échanges : SLACK</a:t>
            </a:r>
          </a:p>
        </p:txBody>
      </p:sp>
      <p:sp>
        <p:nvSpPr>
          <p:cNvPr id="4" name="Espace réservé du texte 3">
            <a:extLst>
              <a:ext uri="{FF2B5EF4-FFF2-40B4-BE49-F238E27FC236}">
                <a16:creationId xmlns:a16="http://schemas.microsoft.com/office/drawing/2014/main" id="{BF84654B-4493-4E38-98AB-4FF95A97AB45}"/>
              </a:ext>
            </a:extLst>
          </p:cNvPr>
          <p:cNvSpPr>
            <a:spLocks noGrp="1"/>
          </p:cNvSpPr>
          <p:nvPr>
            <p:ph type="body" sz="half" idx="2"/>
          </p:nvPr>
        </p:nvSpPr>
        <p:spPr/>
        <p:txBody>
          <a:bodyPr/>
          <a:lstStyle/>
          <a:p>
            <a:endParaRPr lang="fr-FR"/>
          </a:p>
        </p:txBody>
      </p:sp>
      <p:sp>
        <p:nvSpPr>
          <p:cNvPr id="5" name="Espace réservé de la date 4">
            <a:extLst>
              <a:ext uri="{FF2B5EF4-FFF2-40B4-BE49-F238E27FC236}">
                <a16:creationId xmlns:a16="http://schemas.microsoft.com/office/drawing/2014/main" id="{40E8A39C-58B2-44E4-B216-1595B8AEBBC6}"/>
              </a:ext>
            </a:extLst>
          </p:cNvPr>
          <p:cNvSpPr>
            <a:spLocks noGrp="1"/>
          </p:cNvSpPr>
          <p:nvPr>
            <p:ph type="dt" sz="half" idx="10"/>
          </p:nvPr>
        </p:nvSpPr>
        <p:spPr/>
        <p:txBody>
          <a:bodyPr/>
          <a:lstStyle/>
          <a:p>
            <a:fld id="{9DA5ACAD-0F41-4778-A2AF-45CE7EAB9B39}" type="datetime1">
              <a:rPr lang="en-US" smtClean="0"/>
              <a:t>11/21/2019</a:t>
            </a:fld>
            <a:endParaRPr lang="en-US" dirty="0"/>
          </a:p>
        </p:txBody>
      </p:sp>
      <p:sp>
        <p:nvSpPr>
          <p:cNvPr id="6" name="Espace réservé du pied de page 5">
            <a:extLst>
              <a:ext uri="{FF2B5EF4-FFF2-40B4-BE49-F238E27FC236}">
                <a16:creationId xmlns:a16="http://schemas.microsoft.com/office/drawing/2014/main" id="{7F0ED0F6-13AC-4656-86EF-28E8F27F6EAE}"/>
              </a:ext>
            </a:extLst>
          </p:cNvPr>
          <p:cNvSpPr>
            <a:spLocks noGrp="1"/>
          </p:cNvSpPr>
          <p:nvPr>
            <p:ph type="ftr" sz="quarter" idx="11"/>
          </p:nvPr>
        </p:nvSpPr>
        <p:spPr/>
        <p:txBody>
          <a:bodyPr/>
          <a:lstStyle/>
          <a:p>
            <a:r>
              <a:rPr lang="en-US"/>
              <a:t>Hugues Van-Eylen</a:t>
            </a:r>
            <a:endParaRPr lang="en-US" dirty="0"/>
          </a:p>
        </p:txBody>
      </p:sp>
      <p:sp>
        <p:nvSpPr>
          <p:cNvPr id="7" name="Espace réservé du numéro de diapositive 6">
            <a:extLst>
              <a:ext uri="{FF2B5EF4-FFF2-40B4-BE49-F238E27FC236}">
                <a16:creationId xmlns:a16="http://schemas.microsoft.com/office/drawing/2014/main" id="{4C2085F8-57EE-4AF0-907B-ED1BAF6D3D04}"/>
              </a:ext>
            </a:extLst>
          </p:cNvPr>
          <p:cNvSpPr>
            <a:spLocks noGrp="1"/>
          </p:cNvSpPr>
          <p:nvPr>
            <p:ph type="sldNum" sz="quarter" idx="12"/>
          </p:nvPr>
        </p:nvSpPr>
        <p:spPr/>
        <p:txBody>
          <a:bodyPr/>
          <a:lstStyle/>
          <a:p>
            <a:fld id="{4FAB73BC-B049-4115-A692-8D63A059BFB8}" type="slidenum">
              <a:rPr lang="en-US" smtClean="0"/>
              <a:t>50</a:t>
            </a:fld>
            <a:endParaRPr lang="en-US" dirty="0"/>
          </a:p>
        </p:txBody>
      </p:sp>
      <p:pic>
        <p:nvPicPr>
          <p:cNvPr id="13" name="Image 12">
            <a:extLst>
              <a:ext uri="{FF2B5EF4-FFF2-40B4-BE49-F238E27FC236}">
                <a16:creationId xmlns:a16="http://schemas.microsoft.com/office/drawing/2014/main" id="{501EBAC8-08EF-4FBD-80E3-B21A4C10119B}"/>
              </a:ext>
            </a:extLst>
          </p:cNvPr>
          <p:cNvPicPr>
            <a:picLocks noChangeAspect="1"/>
          </p:cNvPicPr>
          <p:nvPr/>
        </p:nvPicPr>
        <p:blipFill>
          <a:blip r:embed="rId2"/>
          <a:stretch>
            <a:fillRect/>
          </a:stretch>
        </p:blipFill>
        <p:spPr>
          <a:xfrm>
            <a:off x="3686185" y="135432"/>
            <a:ext cx="4615962" cy="4615962"/>
          </a:xfrm>
          <a:prstGeom prst="rect">
            <a:avLst/>
          </a:prstGeom>
        </p:spPr>
      </p:pic>
    </p:spTree>
    <p:extLst>
      <p:ext uri="{BB962C8B-B14F-4D97-AF65-F5344CB8AC3E}">
        <p14:creationId xmlns:p14="http://schemas.microsoft.com/office/powerpoint/2010/main" val="1038155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AF184A-78D6-4414-B63F-040355ADC893}"/>
              </a:ext>
            </a:extLst>
          </p:cNvPr>
          <p:cNvSpPr>
            <a:spLocks noGrp="1"/>
          </p:cNvSpPr>
          <p:nvPr>
            <p:ph type="title"/>
          </p:nvPr>
        </p:nvSpPr>
        <p:spPr/>
        <p:txBody>
          <a:bodyPr/>
          <a:lstStyle/>
          <a:p>
            <a:r>
              <a:rPr lang="fr-FR" dirty="0"/>
              <a:t>Qu’est-ce qu’une </a:t>
            </a:r>
            <a:br>
              <a:rPr lang="fr-FR" dirty="0"/>
            </a:br>
            <a:r>
              <a:rPr lang="fr-FR" dirty="0"/>
              <a:t>messagerie instantanée ?</a:t>
            </a:r>
          </a:p>
        </p:txBody>
      </p:sp>
      <p:sp>
        <p:nvSpPr>
          <p:cNvPr id="3" name="Espace réservé du contenu 2">
            <a:extLst>
              <a:ext uri="{FF2B5EF4-FFF2-40B4-BE49-F238E27FC236}">
                <a16:creationId xmlns:a16="http://schemas.microsoft.com/office/drawing/2014/main" id="{FB347158-3969-4755-8FF9-05223402ADD2}"/>
              </a:ext>
            </a:extLst>
          </p:cNvPr>
          <p:cNvSpPr>
            <a:spLocks noGrp="1"/>
          </p:cNvSpPr>
          <p:nvPr>
            <p:ph idx="1"/>
          </p:nvPr>
        </p:nvSpPr>
        <p:spPr/>
        <p:txBody>
          <a:bodyPr>
            <a:normAutofit fontScale="92500" lnSpcReduction="20000"/>
          </a:bodyPr>
          <a:lstStyle/>
          <a:p>
            <a:pPr>
              <a:buFont typeface="Courier New" panose="02070309020205020404" pitchFamily="49" charset="0"/>
              <a:buChar char="o"/>
            </a:pPr>
            <a:r>
              <a:rPr lang="fr-FR" sz="3200" dirty="0"/>
              <a:t> Email -&gt; paradigme du courrier</a:t>
            </a:r>
          </a:p>
          <a:p>
            <a:pPr>
              <a:buFont typeface="Courier New" panose="02070309020205020404" pitchFamily="49" charset="0"/>
              <a:buChar char="o"/>
            </a:pPr>
            <a:r>
              <a:rPr lang="fr-FR" sz="3200" dirty="0"/>
              <a:t> Messagerie -&gt; paradigme du téléphone</a:t>
            </a:r>
          </a:p>
          <a:p>
            <a:pPr lvl="1">
              <a:buFont typeface="Courier New" panose="02070309020205020404" pitchFamily="49" charset="0"/>
              <a:buChar char="o"/>
            </a:pPr>
            <a:r>
              <a:rPr lang="fr-FR" sz="2800" dirty="0"/>
              <a:t> Permet d’échanger entre individu de manière instantanée à la différence du mail qui est plutôt asynchrone et de désengorger les boîtes mail</a:t>
            </a:r>
          </a:p>
          <a:p>
            <a:pPr lvl="1">
              <a:buFont typeface="Courier New" panose="02070309020205020404" pitchFamily="49" charset="0"/>
              <a:buChar char="o"/>
            </a:pPr>
            <a:r>
              <a:rPr lang="fr-FR" sz="2800" dirty="0"/>
              <a:t> Échanges de manière textuelle avec suivi des échanges</a:t>
            </a:r>
          </a:p>
          <a:p>
            <a:pPr lvl="1">
              <a:buFont typeface="Courier New" panose="02070309020205020404" pitchFamily="49" charset="0"/>
              <a:buChar char="o"/>
            </a:pPr>
            <a:r>
              <a:rPr lang="fr-FR" sz="2800" dirty="0"/>
              <a:t> Possibilité d’échanger des fichiers</a:t>
            </a:r>
          </a:p>
          <a:p>
            <a:pPr lvl="1">
              <a:buFont typeface="Courier New" panose="02070309020205020404" pitchFamily="49" charset="0"/>
              <a:buChar char="o"/>
            </a:pPr>
            <a:r>
              <a:rPr lang="fr-FR" sz="2800" dirty="0"/>
              <a:t> Partage d’écran</a:t>
            </a:r>
          </a:p>
          <a:p>
            <a:pPr lvl="1">
              <a:buFont typeface="Courier New" panose="02070309020205020404" pitchFamily="49" charset="0"/>
              <a:buChar char="o"/>
            </a:pPr>
            <a:r>
              <a:rPr lang="fr-FR" sz="2800" dirty="0"/>
              <a:t> Peut s’étendre vers le téléphone et la vidéo assez naturellement</a:t>
            </a:r>
          </a:p>
          <a:p>
            <a:pPr lvl="1">
              <a:buFont typeface="Courier New" panose="02070309020205020404" pitchFamily="49" charset="0"/>
              <a:buChar char="o"/>
            </a:pPr>
            <a:r>
              <a:rPr lang="fr-FR" sz="2800" dirty="0"/>
              <a:t> S’étends de plus en plus comme un espace de collaboration qui intègre des outils -&gt; Slack, Teams, Hang out, etc.</a:t>
            </a:r>
          </a:p>
        </p:txBody>
      </p:sp>
      <p:sp>
        <p:nvSpPr>
          <p:cNvPr id="4" name="Espace réservé de la date 3">
            <a:extLst>
              <a:ext uri="{FF2B5EF4-FFF2-40B4-BE49-F238E27FC236}">
                <a16:creationId xmlns:a16="http://schemas.microsoft.com/office/drawing/2014/main" id="{88837620-0C2F-4CA4-BE68-E13A4AB9989F}"/>
              </a:ext>
            </a:extLst>
          </p:cNvPr>
          <p:cNvSpPr>
            <a:spLocks noGrp="1"/>
          </p:cNvSpPr>
          <p:nvPr>
            <p:ph type="dt" sz="half" idx="10"/>
          </p:nvPr>
        </p:nvSpPr>
        <p:spPr/>
        <p:txBody>
          <a:bodyPr/>
          <a:lstStyle/>
          <a:p>
            <a:fld id="{EAE601B6-8068-4725-8D45-0B9C1957BD95}" type="datetime1">
              <a:rPr lang="en-US" smtClean="0"/>
              <a:t>11/21/2019</a:t>
            </a:fld>
            <a:endParaRPr lang="en-US" dirty="0"/>
          </a:p>
        </p:txBody>
      </p:sp>
      <p:sp>
        <p:nvSpPr>
          <p:cNvPr id="5" name="Espace réservé du pied de page 4">
            <a:extLst>
              <a:ext uri="{FF2B5EF4-FFF2-40B4-BE49-F238E27FC236}">
                <a16:creationId xmlns:a16="http://schemas.microsoft.com/office/drawing/2014/main" id="{44301DFB-8A55-44F0-A03A-A4E122FDE5B0}"/>
              </a:ext>
            </a:extLst>
          </p:cNvPr>
          <p:cNvSpPr>
            <a:spLocks noGrp="1"/>
          </p:cNvSpPr>
          <p:nvPr>
            <p:ph type="ftr" sz="quarter" idx="11"/>
          </p:nvPr>
        </p:nvSpPr>
        <p:spPr/>
        <p:txBody>
          <a:bodyPr/>
          <a:lstStyle/>
          <a:p>
            <a:r>
              <a:rPr lang="en-US"/>
              <a:t>Hugues Van-Eylen</a:t>
            </a:r>
            <a:endParaRPr lang="en-US" dirty="0"/>
          </a:p>
        </p:txBody>
      </p:sp>
      <p:sp>
        <p:nvSpPr>
          <p:cNvPr id="6" name="Espace réservé du numéro de diapositive 5">
            <a:extLst>
              <a:ext uri="{FF2B5EF4-FFF2-40B4-BE49-F238E27FC236}">
                <a16:creationId xmlns:a16="http://schemas.microsoft.com/office/drawing/2014/main" id="{E510BC86-F036-4D15-B721-B643506F85DD}"/>
              </a:ext>
            </a:extLst>
          </p:cNvPr>
          <p:cNvSpPr>
            <a:spLocks noGrp="1"/>
          </p:cNvSpPr>
          <p:nvPr>
            <p:ph type="sldNum" sz="quarter" idx="12"/>
          </p:nvPr>
        </p:nvSpPr>
        <p:spPr/>
        <p:txBody>
          <a:bodyPr/>
          <a:lstStyle/>
          <a:p>
            <a:fld id="{629637A9-119A-49DA-BD12-AAC58B377D80}" type="slidenum">
              <a:rPr lang="en-US" smtClean="0"/>
              <a:t>51</a:t>
            </a:fld>
            <a:endParaRPr lang="en-US" dirty="0"/>
          </a:p>
        </p:txBody>
      </p:sp>
    </p:spTree>
    <p:extLst>
      <p:ext uri="{BB962C8B-B14F-4D97-AF65-F5344CB8AC3E}">
        <p14:creationId xmlns:p14="http://schemas.microsoft.com/office/powerpoint/2010/main" val="15768134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4498BE-AB5E-4F84-AB00-6D8B5D3AF617}"/>
              </a:ext>
            </a:extLst>
          </p:cNvPr>
          <p:cNvSpPr>
            <a:spLocks noGrp="1"/>
          </p:cNvSpPr>
          <p:nvPr>
            <p:ph type="title"/>
          </p:nvPr>
        </p:nvSpPr>
        <p:spPr/>
        <p:txBody>
          <a:bodyPr/>
          <a:lstStyle/>
          <a:p>
            <a:r>
              <a:rPr lang="fr-FR" dirty="0"/>
              <a:t>Les fonctionnalités de Slack</a:t>
            </a:r>
          </a:p>
        </p:txBody>
      </p:sp>
      <p:sp>
        <p:nvSpPr>
          <p:cNvPr id="3" name="Espace réservé du contenu 2">
            <a:extLst>
              <a:ext uri="{FF2B5EF4-FFF2-40B4-BE49-F238E27FC236}">
                <a16:creationId xmlns:a16="http://schemas.microsoft.com/office/drawing/2014/main" id="{AC6D0343-9591-4B80-A996-04ADC77E9807}"/>
              </a:ext>
            </a:extLst>
          </p:cNvPr>
          <p:cNvSpPr>
            <a:spLocks noGrp="1"/>
          </p:cNvSpPr>
          <p:nvPr>
            <p:ph idx="1"/>
          </p:nvPr>
        </p:nvSpPr>
        <p:spPr/>
        <p:txBody>
          <a:bodyPr>
            <a:normAutofit fontScale="85000" lnSpcReduction="10000"/>
          </a:bodyPr>
          <a:lstStyle/>
          <a:p>
            <a:pPr>
              <a:buFont typeface="Courier New" panose="02070309020205020404" pitchFamily="49" charset="0"/>
              <a:buChar char="o"/>
            </a:pPr>
            <a:r>
              <a:rPr lang="fr-FR" sz="2800" dirty="0"/>
              <a:t> Plate-forme de communication collaborative sur ordinateur et smartphone</a:t>
            </a:r>
          </a:p>
          <a:p>
            <a:pPr lvl="1">
              <a:buFont typeface="Courier New" panose="02070309020205020404" pitchFamily="49" charset="0"/>
              <a:buChar char="o"/>
            </a:pPr>
            <a:r>
              <a:rPr lang="fr-FR" sz="2400" dirty="0"/>
              <a:t> Messagerie organisée </a:t>
            </a:r>
          </a:p>
          <a:p>
            <a:pPr lvl="1">
              <a:buFont typeface="Courier New" panose="02070309020205020404" pitchFamily="49" charset="0"/>
              <a:buChar char="o"/>
            </a:pPr>
            <a:r>
              <a:rPr lang="fr-FR" sz="2400" dirty="0"/>
              <a:t> Par chaîne (sur une thématique)</a:t>
            </a:r>
          </a:p>
          <a:p>
            <a:pPr lvl="1">
              <a:buFont typeface="Courier New" panose="02070309020205020404" pitchFamily="49" charset="0"/>
              <a:buChar char="o"/>
            </a:pPr>
            <a:r>
              <a:rPr lang="fr-FR" sz="2400" dirty="0"/>
              <a:t> Par groupe privé (seuls les membres peuvent y participer et la consulter)</a:t>
            </a:r>
          </a:p>
          <a:p>
            <a:pPr>
              <a:buFont typeface="Courier New" panose="02070309020205020404" pitchFamily="49" charset="0"/>
              <a:buChar char="o"/>
            </a:pPr>
            <a:r>
              <a:rPr lang="fr-FR" sz="2800" dirty="0"/>
              <a:t> Par fil de discussion direct avec un autre membre</a:t>
            </a:r>
          </a:p>
          <a:p>
            <a:pPr>
              <a:buFont typeface="Courier New" panose="02070309020205020404" pitchFamily="49" charset="0"/>
              <a:buChar char="o"/>
            </a:pPr>
            <a:r>
              <a:rPr lang="fr-FR" sz="2800" dirty="0"/>
              <a:t> Espace de partage de document de tout type (texte, vidéos, </a:t>
            </a:r>
            <a:r>
              <a:rPr lang="fr-FR" sz="2800" dirty="0" err="1"/>
              <a:t>pdf</a:t>
            </a:r>
            <a:r>
              <a:rPr lang="fr-FR" sz="2800" dirty="0"/>
              <a:t>, etc.)</a:t>
            </a:r>
          </a:p>
          <a:p>
            <a:pPr>
              <a:buFont typeface="Courier New" panose="02070309020205020404" pitchFamily="49" charset="0"/>
              <a:buChar char="o"/>
            </a:pPr>
            <a:r>
              <a:rPr lang="fr-FR" sz="2800" dirty="0"/>
              <a:t> Toutes les conversations sont archivées et recherchable</a:t>
            </a:r>
          </a:p>
          <a:p>
            <a:pPr>
              <a:buFont typeface="Courier New" panose="02070309020205020404" pitchFamily="49" charset="0"/>
              <a:buChar char="o"/>
            </a:pPr>
            <a:r>
              <a:rPr lang="fr-FR" sz="2800" dirty="0"/>
              <a:t> Intégration avec de nombreux outils (Google drive, GitHub, Jira, Skype, etc.)</a:t>
            </a:r>
          </a:p>
          <a:p>
            <a:pPr>
              <a:buFont typeface="Courier New" panose="02070309020205020404" pitchFamily="49" charset="0"/>
              <a:buChar char="o"/>
            </a:pPr>
            <a:r>
              <a:rPr lang="fr-FR" sz="2800" dirty="0"/>
              <a:t> Construire des Application Slack et … des bots</a:t>
            </a:r>
          </a:p>
        </p:txBody>
      </p:sp>
      <p:sp>
        <p:nvSpPr>
          <p:cNvPr id="4" name="Espace réservé de la date 3">
            <a:extLst>
              <a:ext uri="{FF2B5EF4-FFF2-40B4-BE49-F238E27FC236}">
                <a16:creationId xmlns:a16="http://schemas.microsoft.com/office/drawing/2014/main" id="{BB39FD49-8C0B-40E4-8F6A-42FBF240C953}"/>
              </a:ext>
            </a:extLst>
          </p:cNvPr>
          <p:cNvSpPr>
            <a:spLocks noGrp="1"/>
          </p:cNvSpPr>
          <p:nvPr>
            <p:ph type="dt" sz="half" idx="10"/>
          </p:nvPr>
        </p:nvSpPr>
        <p:spPr/>
        <p:txBody>
          <a:bodyPr/>
          <a:lstStyle/>
          <a:p>
            <a:fld id="{EAE601B6-8068-4725-8D45-0B9C1957BD95}" type="datetime1">
              <a:rPr lang="en-US" smtClean="0"/>
              <a:t>11/21/2019</a:t>
            </a:fld>
            <a:endParaRPr lang="en-US" dirty="0"/>
          </a:p>
        </p:txBody>
      </p:sp>
      <p:sp>
        <p:nvSpPr>
          <p:cNvPr id="5" name="Espace réservé du pied de page 4">
            <a:extLst>
              <a:ext uri="{FF2B5EF4-FFF2-40B4-BE49-F238E27FC236}">
                <a16:creationId xmlns:a16="http://schemas.microsoft.com/office/drawing/2014/main" id="{9F709CDD-C312-4851-865F-BB0ECFA8A7D0}"/>
              </a:ext>
            </a:extLst>
          </p:cNvPr>
          <p:cNvSpPr>
            <a:spLocks noGrp="1"/>
          </p:cNvSpPr>
          <p:nvPr>
            <p:ph type="ftr" sz="quarter" idx="11"/>
          </p:nvPr>
        </p:nvSpPr>
        <p:spPr/>
        <p:txBody>
          <a:bodyPr/>
          <a:lstStyle/>
          <a:p>
            <a:r>
              <a:rPr lang="en-US"/>
              <a:t>Hugues Van-Eylen</a:t>
            </a:r>
            <a:endParaRPr lang="en-US" dirty="0"/>
          </a:p>
        </p:txBody>
      </p:sp>
      <p:sp>
        <p:nvSpPr>
          <p:cNvPr id="6" name="Espace réservé du numéro de diapositive 5">
            <a:extLst>
              <a:ext uri="{FF2B5EF4-FFF2-40B4-BE49-F238E27FC236}">
                <a16:creationId xmlns:a16="http://schemas.microsoft.com/office/drawing/2014/main" id="{4BAFD28C-739E-41AB-9A86-00D378499EB2}"/>
              </a:ext>
            </a:extLst>
          </p:cNvPr>
          <p:cNvSpPr>
            <a:spLocks noGrp="1"/>
          </p:cNvSpPr>
          <p:nvPr>
            <p:ph type="sldNum" sz="quarter" idx="12"/>
          </p:nvPr>
        </p:nvSpPr>
        <p:spPr/>
        <p:txBody>
          <a:bodyPr/>
          <a:lstStyle/>
          <a:p>
            <a:fld id="{629637A9-119A-49DA-BD12-AAC58B377D80}" type="slidenum">
              <a:rPr lang="en-US" smtClean="0"/>
              <a:t>52</a:t>
            </a:fld>
            <a:endParaRPr lang="en-US" dirty="0"/>
          </a:p>
        </p:txBody>
      </p:sp>
    </p:spTree>
    <p:extLst>
      <p:ext uri="{BB962C8B-B14F-4D97-AF65-F5344CB8AC3E}">
        <p14:creationId xmlns:p14="http://schemas.microsoft.com/office/powerpoint/2010/main" val="39932396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3529AFD-5A84-4419-9390-0E9584F35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1FFD9C4-5E6D-4E44-8CCD-24EF7B6FF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6B3B2DB5-1B01-4A7A-B79B-E180757E61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660937C6-4DA0-457A-B30D-446C1DB02851}"/>
              </a:ext>
            </a:extLst>
          </p:cNvPr>
          <p:cNvSpPr>
            <a:spLocks noGrp="1"/>
          </p:cNvSpPr>
          <p:nvPr>
            <p:ph type="title"/>
          </p:nvPr>
        </p:nvSpPr>
        <p:spPr>
          <a:xfrm>
            <a:off x="492370" y="516835"/>
            <a:ext cx="3084844" cy="5772840"/>
          </a:xfrm>
        </p:spPr>
        <p:txBody>
          <a:bodyPr anchor="ctr">
            <a:normAutofit/>
          </a:bodyPr>
          <a:lstStyle/>
          <a:p>
            <a:r>
              <a:rPr lang="fr-FR" sz="3600" dirty="0">
                <a:solidFill>
                  <a:srgbClr val="FFFFFF"/>
                </a:solidFill>
              </a:rPr>
              <a:t>Déployer votre bot sous Slack – </a:t>
            </a:r>
            <a:r>
              <a:rPr lang="fr-FR" sz="3600" dirty="0" err="1">
                <a:solidFill>
                  <a:srgbClr val="FFFFFF"/>
                </a:solidFill>
              </a:rPr>
              <a:t>Lab</a:t>
            </a:r>
            <a:r>
              <a:rPr lang="fr-FR" sz="3600" dirty="0">
                <a:solidFill>
                  <a:srgbClr val="FFFFFF"/>
                </a:solidFill>
              </a:rPr>
              <a:t> 4</a:t>
            </a:r>
          </a:p>
        </p:txBody>
      </p:sp>
      <p:graphicFrame>
        <p:nvGraphicFramePr>
          <p:cNvPr id="8" name="Espace réservé du contenu 2">
            <a:extLst>
              <a:ext uri="{FF2B5EF4-FFF2-40B4-BE49-F238E27FC236}">
                <a16:creationId xmlns:a16="http://schemas.microsoft.com/office/drawing/2014/main" id="{C9B95A48-50C2-41D7-9360-7A7CF657BF32}"/>
              </a:ext>
            </a:extLst>
          </p:cNvPr>
          <p:cNvGraphicFramePr>
            <a:graphicFrameLocks noGrp="1"/>
          </p:cNvGraphicFramePr>
          <p:nvPr>
            <p:ph idx="1"/>
            <p:extLst>
              <p:ext uri="{D42A27DB-BD31-4B8C-83A1-F6EECF244321}">
                <p14:modId xmlns:p14="http://schemas.microsoft.com/office/powerpoint/2010/main" val="189105067"/>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pace réservé de la date 3">
            <a:extLst>
              <a:ext uri="{FF2B5EF4-FFF2-40B4-BE49-F238E27FC236}">
                <a16:creationId xmlns:a16="http://schemas.microsoft.com/office/drawing/2014/main" id="{D6BFB6F6-70DE-4BF3-8028-6DCA1F62F4CD}"/>
              </a:ext>
            </a:extLst>
          </p:cNvPr>
          <p:cNvSpPr>
            <a:spLocks noGrp="1"/>
          </p:cNvSpPr>
          <p:nvPr>
            <p:ph type="dt" sz="half" idx="10"/>
          </p:nvPr>
        </p:nvSpPr>
        <p:spPr>
          <a:xfrm>
            <a:off x="492370" y="6459785"/>
            <a:ext cx="1735371" cy="365125"/>
          </a:xfrm>
        </p:spPr>
        <p:txBody>
          <a:bodyPr>
            <a:normAutofit/>
          </a:bodyPr>
          <a:lstStyle/>
          <a:p>
            <a:pPr>
              <a:spcAft>
                <a:spcPts val="600"/>
              </a:spcAft>
            </a:pPr>
            <a:fld id="{EAE601B6-8068-4725-8D45-0B9C1957BD95}" type="datetime1">
              <a:rPr lang="en-US" smtClean="0"/>
              <a:pPr>
                <a:spcAft>
                  <a:spcPts val="600"/>
                </a:spcAft>
              </a:pPr>
              <a:t>11/21/2019</a:t>
            </a:fld>
            <a:endParaRPr lang="en-US"/>
          </a:p>
        </p:txBody>
      </p:sp>
      <p:sp>
        <p:nvSpPr>
          <p:cNvPr id="5" name="Espace réservé du pied de page 4">
            <a:extLst>
              <a:ext uri="{FF2B5EF4-FFF2-40B4-BE49-F238E27FC236}">
                <a16:creationId xmlns:a16="http://schemas.microsoft.com/office/drawing/2014/main" id="{E29DD847-EE9C-4F7F-A310-A46CE3D6222A}"/>
              </a:ext>
            </a:extLst>
          </p:cNvPr>
          <p:cNvSpPr>
            <a:spLocks noGrp="1"/>
          </p:cNvSpPr>
          <p:nvPr>
            <p:ph type="ftr" sz="quarter" idx="11"/>
          </p:nvPr>
        </p:nvSpPr>
        <p:spPr>
          <a:xfrm>
            <a:off x="4742017" y="6459785"/>
            <a:ext cx="5105169" cy="365125"/>
          </a:xfrm>
        </p:spPr>
        <p:txBody>
          <a:bodyPr>
            <a:normAutofit/>
          </a:bodyPr>
          <a:lstStyle/>
          <a:p>
            <a:pPr algn="l">
              <a:spcAft>
                <a:spcPts val="600"/>
              </a:spcAft>
            </a:pPr>
            <a:r>
              <a:rPr lang="en-US">
                <a:solidFill>
                  <a:schemeClr val="tx2"/>
                </a:solidFill>
              </a:rPr>
              <a:t>Hugues Van-Eylen</a:t>
            </a:r>
          </a:p>
        </p:txBody>
      </p:sp>
      <p:sp>
        <p:nvSpPr>
          <p:cNvPr id="6" name="Espace réservé du numéro de diapositive 5">
            <a:extLst>
              <a:ext uri="{FF2B5EF4-FFF2-40B4-BE49-F238E27FC236}">
                <a16:creationId xmlns:a16="http://schemas.microsoft.com/office/drawing/2014/main" id="{87646D01-55C1-4849-9214-73C38BD0A8C9}"/>
              </a:ext>
            </a:extLst>
          </p:cNvPr>
          <p:cNvSpPr>
            <a:spLocks noGrp="1"/>
          </p:cNvSpPr>
          <p:nvPr>
            <p:ph type="sldNum" sz="quarter" idx="12"/>
          </p:nvPr>
        </p:nvSpPr>
        <p:spPr>
          <a:xfrm>
            <a:off x="10123055" y="6459785"/>
            <a:ext cx="1089428" cy="365125"/>
          </a:xfrm>
        </p:spPr>
        <p:txBody>
          <a:bodyPr>
            <a:normAutofit/>
          </a:bodyPr>
          <a:lstStyle/>
          <a:p>
            <a:pPr>
              <a:spcAft>
                <a:spcPts val="600"/>
              </a:spcAft>
            </a:pPr>
            <a:fld id="{629637A9-119A-49DA-BD12-AAC58B377D80}" type="slidenum">
              <a:rPr lang="en-US">
                <a:solidFill>
                  <a:schemeClr val="tx2"/>
                </a:solidFill>
              </a:rPr>
              <a:pPr>
                <a:spcAft>
                  <a:spcPts val="600"/>
                </a:spcAft>
              </a:pPr>
              <a:t>53</a:t>
            </a:fld>
            <a:endParaRPr lang="en-US">
              <a:solidFill>
                <a:schemeClr val="tx2"/>
              </a:solidFill>
            </a:endParaRPr>
          </a:p>
        </p:txBody>
      </p:sp>
      <p:pic>
        <p:nvPicPr>
          <p:cNvPr id="10" name="Image 9">
            <a:extLst>
              <a:ext uri="{FF2B5EF4-FFF2-40B4-BE49-F238E27FC236}">
                <a16:creationId xmlns:a16="http://schemas.microsoft.com/office/drawing/2014/main" id="{141FDF75-3048-4BE7-8066-0BF8141B058A}"/>
              </a:ext>
            </a:extLst>
          </p:cNvPr>
          <p:cNvPicPr>
            <a:picLocks noChangeAspect="1"/>
          </p:cNvPicPr>
          <p:nvPr/>
        </p:nvPicPr>
        <p:blipFill>
          <a:blip r:embed="rId7">
            <a:duotone>
              <a:schemeClr val="accent1">
                <a:shade val="45000"/>
                <a:satMod val="135000"/>
              </a:schemeClr>
              <a:prstClr val="white"/>
            </a:duotone>
          </a:blip>
          <a:stretch>
            <a:fillRect/>
          </a:stretch>
        </p:blipFill>
        <p:spPr>
          <a:xfrm>
            <a:off x="11345327" y="38131"/>
            <a:ext cx="724196" cy="724196"/>
          </a:xfrm>
          <a:prstGeom prst="rect">
            <a:avLst/>
          </a:prstGeom>
        </p:spPr>
      </p:pic>
      <p:pic>
        <p:nvPicPr>
          <p:cNvPr id="11" name="Image 10">
            <a:extLst>
              <a:ext uri="{FF2B5EF4-FFF2-40B4-BE49-F238E27FC236}">
                <a16:creationId xmlns:a16="http://schemas.microsoft.com/office/drawing/2014/main" id="{AD6758D5-2BBE-41EA-B0F7-BC55C234DF25}"/>
              </a:ext>
            </a:extLst>
          </p:cNvPr>
          <p:cNvPicPr>
            <a:picLocks noChangeAspect="1"/>
          </p:cNvPicPr>
          <p:nvPr/>
        </p:nvPicPr>
        <p:blipFill>
          <a:blip r:embed="rId8">
            <a:duotone>
              <a:schemeClr val="accent1">
                <a:shade val="45000"/>
                <a:satMod val="135000"/>
              </a:schemeClr>
              <a:prstClr val="white"/>
            </a:duotone>
          </a:blip>
          <a:stretch>
            <a:fillRect/>
          </a:stretch>
        </p:blipFill>
        <p:spPr>
          <a:xfrm>
            <a:off x="4241787" y="49101"/>
            <a:ext cx="650297" cy="650297"/>
          </a:xfrm>
          <a:prstGeom prst="rect">
            <a:avLst/>
          </a:prstGeom>
        </p:spPr>
      </p:pic>
    </p:spTree>
    <p:extLst>
      <p:ext uri="{BB962C8B-B14F-4D97-AF65-F5344CB8AC3E}">
        <p14:creationId xmlns:p14="http://schemas.microsoft.com/office/powerpoint/2010/main" val="3477896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29F45E3-C125-49F5-863F-3F771273B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F23C6175-7110-4DB0-BEA4-FC1D29302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044DF19B-511F-4F07-A7AD-1A010C6BF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0724FDC1-874F-49E1-900A-DA24B8B4C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19F42783-B59E-4317-A6ED-D971C4CB6B9F}"/>
              </a:ext>
            </a:extLst>
          </p:cNvPr>
          <p:cNvPicPr>
            <a:picLocks noChangeAspect="1"/>
          </p:cNvPicPr>
          <p:nvPr/>
        </p:nvPicPr>
        <p:blipFill rotWithShape="1">
          <a:blip r:embed="rId2"/>
          <a:srcRect r="16742"/>
          <a:stretch/>
        </p:blipFill>
        <p:spPr>
          <a:xfrm>
            <a:off x="633999" y="640080"/>
            <a:ext cx="6275667" cy="5577840"/>
          </a:xfrm>
          <a:prstGeom prst="rect">
            <a:avLst/>
          </a:prstGeom>
        </p:spPr>
      </p:pic>
      <p:sp>
        <p:nvSpPr>
          <p:cNvPr id="19" name="Rectangle 18">
            <a:extLst>
              <a:ext uri="{FF2B5EF4-FFF2-40B4-BE49-F238E27FC236}">
                <a16:creationId xmlns:a16="http://schemas.microsoft.com/office/drawing/2014/main" id="{16B80D80-3E25-4F1E-A644-0B25A4A46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24F72022-6F95-4DE4-A0A2-B5AD47841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3DCD0965-1315-4991-8DB7-98EBD37FEF3D}"/>
              </a:ext>
            </a:extLst>
          </p:cNvPr>
          <p:cNvSpPr>
            <a:spLocks noGrp="1"/>
          </p:cNvSpPr>
          <p:nvPr>
            <p:ph type="title"/>
          </p:nvPr>
        </p:nvSpPr>
        <p:spPr>
          <a:xfrm>
            <a:off x="8096885" y="640080"/>
            <a:ext cx="3659246" cy="2926080"/>
          </a:xfrm>
        </p:spPr>
        <p:txBody>
          <a:bodyPr vert="horz" lIns="91440" tIns="45720" rIns="91440" bIns="45720" rtlCol="0" anchor="b">
            <a:normAutofit fontScale="90000"/>
          </a:bodyPr>
          <a:lstStyle/>
          <a:p>
            <a:r>
              <a:rPr lang="en-US" sz="4400" dirty="0" err="1">
                <a:solidFill>
                  <a:srgbClr val="FFFFFF"/>
                </a:solidFill>
              </a:rPr>
              <a:t>Ajouter</a:t>
            </a:r>
            <a:r>
              <a:rPr lang="en-US" sz="4400" dirty="0">
                <a:solidFill>
                  <a:srgbClr val="FFFFFF"/>
                </a:solidFill>
              </a:rPr>
              <a:t> </a:t>
            </a:r>
            <a:r>
              <a:rPr lang="en-US" sz="4400" dirty="0" err="1">
                <a:solidFill>
                  <a:srgbClr val="FFFFFF"/>
                </a:solidFill>
              </a:rPr>
              <a:t>une</a:t>
            </a:r>
            <a:r>
              <a:rPr lang="en-US" sz="4400" dirty="0">
                <a:solidFill>
                  <a:srgbClr val="FFFFFF"/>
                </a:solidFill>
              </a:rPr>
              <a:t> application Slack </a:t>
            </a:r>
            <a:r>
              <a:rPr lang="en-US" sz="4400" dirty="0" err="1">
                <a:solidFill>
                  <a:srgbClr val="FFFFFF"/>
                </a:solidFill>
              </a:rPr>
              <a:t>liée</a:t>
            </a:r>
            <a:r>
              <a:rPr lang="en-US" sz="4400" dirty="0">
                <a:solidFill>
                  <a:srgbClr val="FFFFFF"/>
                </a:solidFill>
              </a:rPr>
              <a:t> à </a:t>
            </a:r>
            <a:r>
              <a:rPr lang="en-US" sz="4400" dirty="0" err="1">
                <a:solidFill>
                  <a:srgbClr val="FFFFFF"/>
                </a:solidFill>
              </a:rPr>
              <a:t>votre</a:t>
            </a:r>
            <a:r>
              <a:rPr lang="en-US" sz="4400" dirty="0">
                <a:solidFill>
                  <a:srgbClr val="FFFFFF"/>
                </a:solidFill>
              </a:rPr>
              <a:t> </a:t>
            </a:r>
            <a:r>
              <a:rPr lang="en-US" sz="4400" dirty="0" err="1">
                <a:solidFill>
                  <a:srgbClr val="FFFFFF"/>
                </a:solidFill>
              </a:rPr>
              <a:t>espace</a:t>
            </a:r>
            <a:r>
              <a:rPr lang="en-US" sz="4400" dirty="0">
                <a:solidFill>
                  <a:srgbClr val="FFFFFF"/>
                </a:solidFill>
              </a:rPr>
              <a:t> de travail</a:t>
            </a:r>
          </a:p>
        </p:txBody>
      </p:sp>
      <p:sp>
        <p:nvSpPr>
          <p:cNvPr id="3" name="Espace réservé de la date 2">
            <a:extLst>
              <a:ext uri="{FF2B5EF4-FFF2-40B4-BE49-F238E27FC236}">
                <a16:creationId xmlns:a16="http://schemas.microsoft.com/office/drawing/2014/main" id="{96B9C07D-B310-49F5-90D2-DB66B19539D3}"/>
              </a:ext>
            </a:extLst>
          </p:cNvPr>
          <p:cNvSpPr>
            <a:spLocks noGrp="1"/>
          </p:cNvSpPr>
          <p:nvPr>
            <p:ph type="dt" sz="half" idx="10"/>
          </p:nvPr>
        </p:nvSpPr>
        <p:spPr>
          <a:xfrm>
            <a:off x="8096885" y="6459785"/>
            <a:ext cx="2787425" cy="365125"/>
          </a:xfrm>
        </p:spPr>
        <p:txBody>
          <a:bodyPr vert="horz" lIns="91440" tIns="45720" rIns="91440" bIns="45720" rtlCol="0" anchor="ctr">
            <a:normAutofit/>
          </a:bodyPr>
          <a:lstStyle/>
          <a:p>
            <a:pPr defTabSz="914400">
              <a:spcAft>
                <a:spcPts val="600"/>
              </a:spcAft>
            </a:pPr>
            <a:fld id="{6C0D2CF0-5615-4BCC-9252-CF870D63713E}" type="datetime1">
              <a:rPr lang="en-US" smtClean="0"/>
              <a:pPr defTabSz="914400">
                <a:spcAft>
                  <a:spcPts val="600"/>
                </a:spcAft>
              </a:pPr>
              <a:t>11/21/2019</a:t>
            </a:fld>
            <a:endParaRPr lang="en-US"/>
          </a:p>
        </p:txBody>
      </p:sp>
      <p:sp>
        <p:nvSpPr>
          <p:cNvPr id="4" name="Espace réservé du pied de page 3">
            <a:extLst>
              <a:ext uri="{FF2B5EF4-FFF2-40B4-BE49-F238E27FC236}">
                <a16:creationId xmlns:a16="http://schemas.microsoft.com/office/drawing/2014/main" id="{2E4EE8E2-C05D-4AC8-8B57-C53E7BA0B224}"/>
              </a:ext>
            </a:extLst>
          </p:cNvPr>
          <p:cNvSpPr>
            <a:spLocks noGrp="1"/>
          </p:cNvSpPr>
          <p:nvPr>
            <p:ph type="ftr" sz="quarter" idx="11"/>
          </p:nvPr>
        </p:nvSpPr>
        <p:spPr>
          <a:xfrm>
            <a:off x="274849" y="6459785"/>
            <a:ext cx="7050183" cy="365125"/>
          </a:xfrm>
        </p:spPr>
        <p:txBody>
          <a:bodyPr vert="horz" lIns="91440" tIns="45720" rIns="91440" bIns="45720" rtlCol="0" anchor="ctr">
            <a:normAutofit/>
          </a:bodyPr>
          <a:lstStyle/>
          <a:p>
            <a:pPr algn="l" defTabSz="914400">
              <a:spcAft>
                <a:spcPts val="600"/>
              </a:spcAft>
            </a:pPr>
            <a:r>
              <a:rPr lang="en-US" kern="1200" cap="all" baseline="0">
                <a:solidFill>
                  <a:schemeClr val="tx2"/>
                </a:solidFill>
                <a:latin typeface="+mn-lt"/>
                <a:ea typeface="+mn-ea"/>
                <a:cs typeface="+mn-cs"/>
              </a:rPr>
              <a:t>Hugues Van-Eylen</a:t>
            </a:r>
          </a:p>
        </p:txBody>
      </p:sp>
      <p:sp>
        <p:nvSpPr>
          <p:cNvPr id="5" name="Espace réservé du numéro de diapositive 4">
            <a:extLst>
              <a:ext uri="{FF2B5EF4-FFF2-40B4-BE49-F238E27FC236}">
                <a16:creationId xmlns:a16="http://schemas.microsoft.com/office/drawing/2014/main" id="{06B6C625-3A14-4926-A543-C781E1AC1BC0}"/>
              </a:ext>
            </a:extLst>
          </p:cNvPr>
          <p:cNvSpPr>
            <a:spLocks noGrp="1"/>
          </p:cNvSpPr>
          <p:nvPr>
            <p:ph type="sldNum" sz="quarter" idx="12"/>
          </p:nvPr>
        </p:nvSpPr>
        <p:spPr>
          <a:xfrm>
            <a:off x="11030574" y="6459785"/>
            <a:ext cx="725557" cy="365125"/>
          </a:xfrm>
        </p:spPr>
        <p:txBody>
          <a:bodyPr vert="horz" lIns="91440" tIns="45720" rIns="91440" bIns="45720" rtlCol="0" anchor="ctr">
            <a:normAutofit/>
          </a:bodyPr>
          <a:lstStyle/>
          <a:p>
            <a:pPr defTabSz="914400">
              <a:spcAft>
                <a:spcPts val="600"/>
              </a:spcAft>
            </a:pPr>
            <a:fld id="{4FAB73BC-B049-4115-A692-8D63A059BFB8}" type="slidenum">
              <a:rPr lang="en-US" smtClean="0"/>
              <a:pPr defTabSz="914400">
                <a:spcAft>
                  <a:spcPts val="600"/>
                </a:spcAft>
              </a:pPr>
              <a:t>54</a:t>
            </a:fld>
            <a:endParaRPr lang="en-US"/>
          </a:p>
        </p:txBody>
      </p:sp>
    </p:spTree>
    <p:extLst>
      <p:ext uri="{BB962C8B-B14F-4D97-AF65-F5344CB8AC3E}">
        <p14:creationId xmlns:p14="http://schemas.microsoft.com/office/powerpoint/2010/main" val="31009079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4E61256A-F2A9-4A05-9B10-4C9062B44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3D87733B-5CD7-4F60-BF55-2F3AD0ADF32E}"/>
              </a:ext>
            </a:extLst>
          </p:cNvPr>
          <p:cNvPicPr>
            <a:picLocks noChangeAspect="1"/>
          </p:cNvPicPr>
          <p:nvPr/>
        </p:nvPicPr>
        <p:blipFill>
          <a:blip r:embed="rId2"/>
          <a:stretch>
            <a:fillRect/>
          </a:stretch>
        </p:blipFill>
        <p:spPr>
          <a:xfrm>
            <a:off x="322237" y="742950"/>
            <a:ext cx="6587429" cy="5131690"/>
          </a:xfrm>
          <a:prstGeom prst="rect">
            <a:avLst/>
          </a:prstGeom>
        </p:spPr>
      </p:pic>
      <p:sp>
        <p:nvSpPr>
          <p:cNvPr id="20" name="Rectangle 19">
            <a:extLst>
              <a:ext uri="{FF2B5EF4-FFF2-40B4-BE49-F238E27FC236}">
                <a16:creationId xmlns:a16="http://schemas.microsoft.com/office/drawing/2014/main" id="{8B263507-3AEE-4000-B76D-C3E1320C3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F5FF26C9-F144-4874-B745-B27A21191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5ECDE427-BA34-4666-8973-9E17808E28CE}"/>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dirty="0" err="1">
                <a:solidFill>
                  <a:srgbClr val="FFFFFF"/>
                </a:solidFill>
              </a:rPr>
              <a:t>Gérer</a:t>
            </a:r>
            <a:r>
              <a:rPr lang="en-US" sz="4400" dirty="0">
                <a:solidFill>
                  <a:srgbClr val="FFFFFF"/>
                </a:solidFill>
              </a:rPr>
              <a:t> </a:t>
            </a:r>
            <a:r>
              <a:rPr lang="en-US" sz="4400" dirty="0" err="1">
                <a:solidFill>
                  <a:srgbClr val="FFFFFF"/>
                </a:solidFill>
              </a:rPr>
              <a:t>votre</a:t>
            </a:r>
            <a:r>
              <a:rPr lang="en-US" sz="4400" dirty="0">
                <a:solidFill>
                  <a:srgbClr val="FFFFFF"/>
                </a:solidFill>
              </a:rPr>
              <a:t> application Slack</a:t>
            </a:r>
          </a:p>
        </p:txBody>
      </p:sp>
      <p:sp>
        <p:nvSpPr>
          <p:cNvPr id="3" name="Espace réservé de la date 2">
            <a:extLst>
              <a:ext uri="{FF2B5EF4-FFF2-40B4-BE49-F238E27FC236}">
                <a16:creationId xmlns:a16="http://schemas.microsoft.com/office/drawing/2014/main" id="{640F6772-94FC-4693-AFC1-DC4655527C28}"/>
              </a:ext>
            </a:extLst>
          </p:cNvPr>
          <p:cNvSpPr>
            <a:spLocks noGrp="1"/>
          </p:cNvSpPr>
          <p:nvPr>
            <p:ph type="dt" sz="half" idx="10"/>
          </p:nvPr>
        </p:nvSpPr>
        <p:spPr>
          <a:xfrm>
            <a:off x="8096885" y="6459785"/>
            <a:ext cx="2787425" cy="365125"/>
          </a:xfrm>
        </p:spPr>
        <p:txBody>
          <a:bodyPr vert="horz" lIns="91440" tIns="45720" rIns="91440" bIns="45720" rtlCol="0" anchor="ctr">
            <a:normAutofit/>
          </a:bodyPr>
          <a:lstStyle/>
          <a:p>
            <a:pPr defTabSz="914400">
              <a:spcAft>
                <a:spcPts val="600"/>
              </a:spcAft>
            </a:pPr>
            <a:fld id="{6C0D2CF0-5615-4BCC-9252-CF870D63713E}" type="datetime1">
              <a:rPr lang="en-US" smtClean="0"/>
              <a:pPr defTabSz="914400">
                <a:spcAft>
                  <a:spcPts val="600"/>
                </a:spcAft>
              </a:pPr>
              <a:t>11/21/2019</a:t>
            </a:fld>
            <a:endParaRPr lang="en-US"/>
          </a:p>
        </p:txBody>
      </p:sp>
      <p:sp>
        <p:nvSpPr>
          <p:cNvPr id="4" name="Espace réservé du pied de page 3">
            <a:extLst>
              <a:ext uri="{FF2B5EF4-FFF2-40B4-BE49-F238E27FC236}">
                <a16:creationId xmlns:a16="http://schemas.microsoft.com/office/drawing/2014/main" id="{557C1FED-3B94-413A-AD86-0CE97473AA66}"/>
              </a:ext>
            </a:extLst>
          </p:cNvPr>
          <p:cNvSpPr>
            <a:spLocks noGrp="1"/>
          </p:cNvSpPr>
          <p:nvPr>
            <p:ph type="ftr" sz="quarter" idx="11"/>
          </p:nvPr>
        </p:nvSpPr>
        <p:spPr>
          <a:xfrm>
            <a:off x="274849" y="6459785"/>
            <a:ext cx="7050183" cy="365125"/>
          </a:xfrm>
        </p:spPr>
        <p:txBody>
          <a:bodyPr vert="horz" lIns="91440" tIns="45720" rIns="91440" bIns="45720" rtlCol="0" anchor="ctr">
            <a:normAutofit/>
          </a:bodyPr>
          <a:lstStyle/>
          <a:p>
            <a:pPr algn="l" defTabSz="914400">
              <a:spcAft>
                <a:spcPts val="600"/>
              </a:spcAft>
            </a:pPr>
            <a:r>
              <a:rPr lang="en-US" kern="1200" cap="all" baseline="0">
                <a:solidFill>
                  <a:schemeClr val="tx2"/>
                </a:solidFill>
                <a:latin typeface="+mn-lt"/>
                <a:ea typeface="+mn-ea"/>
                <a:cs typeface="+mn-cs"/>
              </a:rPr>
              <a:t>Hugues Van-Eylen</a:t>
            </a:r>
          </a:p>
        </p:txBody>
      </p:sp>
      <p:sp>
        <p:nvSpPr>
          <p:cNvPr id="5" name="Espace réservé du numéro de diapositive 4">
            <a:extLst>
              <a:ext uri="{FF2B5EF4-FFF2-40B4-BE49-F238E27FC236}">
                <a16:creationId xmlns:a16="http://schemas.microsoft.com/office/drawing/2014/main" id="{589E9BB7-2969-41CB-ACFE-F4CD9637C2B0}"/>
              </a:ext>
            </a:extLst>
          </p:cNvPr>
          <p:cNvSpPr>
            <a:spLocks noGrp="1"/>
          </p:cNvSpPr>
          <p:nvPr>
            <p:ph type="sldNum" sz="quarter" idx="12"/>
          </p:nvPr>
        </p:nvSpPr>
        <p:spPr>
          <a:xfrm>
            <a:off x="11030574" y="6459785"/>
            <a:ext cx="725557" cy="365125"/>
          </a:xfrm>
        </p:spPr>
        <p:txBody>
          <a:bodyPr vert="horz" lIns="91440" tIns="45720" rIns="91440" bIns="45720" rtlCol="0" anchor="ctr">
            <a:normAutofit/>
          </a:bodyPr>
          <a:lstStyle/>
          <a:p>
            <a:pPr defTabSz="914400">
              <a:spcAft>
                <a:spcPts val="600"/>
              </a:spcAft>
            </a:pPr>
            <a:fld id="{4FAB73BC-B049-4115-A692-8D63A059BFB8}" type="slidenum">
              <a:rPr lang="en-US" smtClean="0"/>
              <a:pPr defTabSz="914400">
                <a:spcAft>
                  <a:spcPts val="600"/>
                </a:spcAft>
              </a:pPr>
              <a:t>55</a:t>
            </a:fld>
            <a:endParaRPr lang="en-US"/>
          </a:p>
        </p:txBody>
      </p:sp>
      <p:sp>
        <p:nvSpPr>
          <p:cNvPr id="8" name="Bulle narrative : rectangle à coins arrondis 7">
            <a:extLst>
              <a:ext uri="{FF2B5EF4-FFF2-40B4-BE49-F238E27FC236}">
                <a16:creationId xmlns:a16="http://schemas.microsoft.com/office/drawing/2014/main" id="{F1575703-4E15-4E54-9A3E-3F1C31A2F9FE}"/>
              </a:ext>
            </a:extLst>
          </p:cNvPr>
          <p:cNvSpPr/>
          <p:nvPr/>
        </p:nvSpPr>
        <p:spPr>
          <a:xfrm>
            <a:off x="2609850" y="5591210"/>
            <a:ext cx="1476375" cy="807114"/>
          </a:xfrm>
          <a:prstGeom prst="wedgeRoundRectCallout">
            <a:avLst>
              <a:gd name="adj1" fmla="val -5349"/>
              <a:gd name="adj2" fmla="val -1226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Ajouter un bot User</a:t>
            </a:r>
          </a:p>
        </p:txBody>
      </p:sp>
      <p:sp>
        <p:nvSpPr>
          <p:cNvPr id="15" name="Bulle narrative : rectangle à coins arrondis 14">
            <a:extLst>
              <a:ext uri="{FF2B5EF4-FFF2-40B4-BE49-F238E27FC236}">
                <a16:creationId xmlns:a16="http://schemas.microsoft.com/office/drawing/2014/main" id="{2E238BD0-4A18-46A4-B8CC-6F8202428D14}"/>
              </a:ext>
            </a:extLst>
          </p:cNvPr>
          <p:cNvSpPr/>
          <p:nvPr/>
        </p:nvSpPr>
        <p:spPr>
          <a:xfrm>
            <a:off x="4191676" y="98409"/>
            <a:ext cx="1795096" cy="1222901"/>
          </a:xfrm>
          <a:prstGeom prst="wedgeRoundRectCallout">
            <a:avLst>
              <a:gd name="adj1" fmla="val -136956"/>
              <a:gd name="adj2" fmla="val 496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Récupérer les identifiants Slack</a:t>
            </a:r>
          </a:p>
        </p:txBody>
      </p:sp>
      <p:sp>
        <p:nvSpPr>
          <p:cNvPr id="17" name="Bulle narrative : rectangle à coins arrondis 16">
            <a:extLst>
              <a:ext uri="{FF2B5EF4-FFF2-40B4-BE49-F238E27FC236}">
                <a16:creationId xmlns:a16="http://schemas.microsoft.com/office/drawing/2014/main" id="{44DB6E07-0928-42FF-B72C-AC7F6AB7B765}"/>
              </a:ext>
            </a:extLst>
          </p:cNvPr>
          <p:cNvSpPr/>
          <p:nvPr/>
        </p:nvSpPr>
        <p:spPr>
          <a:xfrm>
            <a:off x="479446" y="4270127"/>
            <a:ext cx="1795096" cy="1222901"/>
          </a:xfrm>
          <a:prstGeom prst="wedgeRoundRectCallout">
            <a:avLst>
              <a:gd name="adj1" fmla="val 40840"/>
              <a:gd name="adj2" fmla="val -1409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Déclarer </a:t>
            </a:r>
            <a:r>
              <a:rPr lang="fr-FR" dirty="0" err="1"/>
              <a:t>DialogFlow</a:t>
            </a:r>
            <a:endParaRPr lang="fr-FR" dirty="0"/>
          </a:p>
        </p:txBody>
      </p:sp>
    </p:spTree>
    <p:extLst>
      <p:ext uri="{BB962C8B-B14F-4D97-AF65-F5344CB8AC3E}">
        <p14:creationId xmlns:p14="http://schemas.microsoft.com/office/powerpoint/2010/main" val="757077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4E61256A-F2A9-4A05-9B10-4C9062B44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743A4AA7-982D-425B-BF8E-16FE87E57B87}"/>
              </a:ext>
            </a:extLst>
          </p:cNvPr>
          <p:cNvPicPr>
            <a:picLocks noChangeAspect="1"/>
          </p:cNvPicPr>
          <p:nvPr/>
        </p:nvPicPr>
        <p:blipFill>
          <a:blip r:embed="rId2"/>
          <a:stretch>
            <a:fillRect/>
          </a:stretch>
        </p:blipFill>
        <p:spPr>
          <a:xfrm>
            <a:off x="1240887" y="640080"/>
            <a:ext cx="5061890" cy="5577840"/>
          </a:xfrm>
          <a:prstGeom prst="rect">
            <a:avLst/>
          </a:prstGeom>
        </p:spPr>
      </p:pic>
      <p:sp>
        <p:nvSpPr>
          <p:cNvPr id="19" name="Rectangle 18">
            <a:extLst>
              <a:ext uri="{FF2B5EF4-FFF2-40B4-BE49-F238E27FC236}">
                <a16:creationId xmlns:a16="http://schemas.microsoft.com/office/drawing/2014/main" id="{8B263507-3AEE-4000-B76D-C3E1320C3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F5FF26C9-F144-4874-B745-B27A21191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CBDC578D-ABFD-4CDF-9480-F987982B7BD8}"/>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dirty="0" err="1">
                <a:solidFill>
                  <a:srgbClr val="FFFFFF"/>
                </a:solidFill>
              </a:rPr>
              <a:t>Intégrer</a:t>
            </a:r>
            <a:r>
              <a:rPr lang="en-US" sz="4400" dirty="0">
                <a:solidFill>
                  <a:srgbClr val="FFFFFF"/>
                </a:solidFill>
              </a:rPr>
              <a:t> Slack dans </a:t>
            </a:r>
            <a:r>
              <a:rPr lang="en-US" sz="4400" dirty="0" err="1">
                <a:solidFill>
                  <a:srgbClr val="FFFFFF"/>
                </a:solidFill>
              </a:rPr>
              <a:t>DialogFlow</a:t>
            </a:r>
            <a:endParaRPr lang="en-US" sz="4400" dirty="0">
              <a:solidFill>
                <a:srgbClr val="FFFFFF"/>
              </a:solidFill>
            </a:endParaRPr>
          </a:p>
        </p:txBody>
      </p:sp>
      <p:sp>
        <p:nvSpPr>
          <p:cNvPr id="3" name="Espace réservé de la date 2">
            <a:extLst>
              <a:ext uri="{FF2B5EF4-FFF2-40B4-BE49-F238E27FC236}">
                <a16:creationId xmlns:a16="http://schemas.microsoft.com/office/drawing/2014/main" id="{8315B2B0-36D0-4002-BE12-F1721434C915}"/>
              </a:ext>
            </a:extLst>
          </p:cNvPr>
          <p:cNvSpPr>
            <a:spLocks noGrp="1"/>
          </p:cNvSpPr>
          <p:nvPr>
            <p:ph type="dt" sz="half" idx="10"/>
          </p:nvPr>
        </p:nvSpPr>
        <p:spPr>
          <a:xfrm>
            <a:off x="8096885" y="6459785"/>
            <a:ext cx="2787425" cy="365125"/>
          </a:xfrm>
        </p:spPr>
        <p:txBody>
          <a:bodyPr vert="horz" lIns="91440" tIns="45720" rIns="91440" bIns="45720" rtlCol="0" anchor="ctr">
            <a:normAutofit/>
          </a:bodyPr>
          <a:lstStyle/>
          <a:p>
            <a:pPr defTabSz="914400">
              <a:spcAft>
                <a:spcPts val="600"/>
              </a:spcAft>
            </a:pPr>
            <a:fld id="{6C0D2CF0-5615-4BCC-9252-CF870D63713E}" type="datetime1">
              <a:rPr lang="en-US" smtClean="0"/>
              <a:pPr defTabSz="914400">
                <a:spcAft>
                  <a:spcPts val="600"/>
                </a:spcAft>
              </a:pPr>
              <a:t>11/21/2019</a:t>
            </a:fld>
            <a:endParaRPr lang="en-US"/>
          </a:p>
        </p:txBody>
      </p:sp>
      <p:sp>
        <p:nvSpPr>
          <p:cNvPr id="4" name="Espace réservé du pied de page 3">
            <a:extLst>
              <a:ext uri="{FF2B5EF4-FFF2-40B4-BE49-F238E27FC236}">
                <a16:creationId xmlns:a16="http://schemas.microsoft.com/office/drawing/2014/main" id="{A21A01B1-0AA7-49F6-852B-C5D7E2044C43}"/>
              </a:ext>
            </a:extLst>
          </p:cNvPr>
          <p:cNvSpPr>
            <a:spLocks noGrp="1"/>
          </p:cNvSpPr>
          <p:nvPr>
            <p:ph type="ftr" sz="quarter" idx="11"/>
          </p:nvPr>
        </p:nvSpPr>
        <p:spPr>
          <a:xfrm>
            <a:off x="274849" y="6459785"/>
            <a:ext cx="7050183" cy="365125"/>
          </a:xfrm>
        </p:spPr>
        <p:txBody>
          <a:bodyPr vert="horz" lIns="91440" tIns="45720" rIns="91440" bIns="45720" rtlCol="0" anchor="ctr">
            <a:normAutofit/>
          </a:bodyPr>
          <a:lstStyle/>
          <a:p>
            <a:pPr algn="l" defTabSz="914400">
              <a:spcAft>
                <a:spcPts val="600"/>
              </a:spcAft>
            </a:pPr>
            <a:r>
              <a:rPr lang="en-US" kern="1200" cap="all" baseline="0">
                <a:solidFill>
                  <a:schemeClr val="tx2"/>
                </a:solidFill>
                <a:latin typeface="+mn-lt"/>
                <a:ea typeface="+mn-ea"/>
                <a:cs typeface="+mn-cs"/>
              </a:rPr>
              <a:t>Hugues Van-Eylen</a:t>
            </a:r>
          </a:p>
        </p:txBody>
      </p:sp>
      <p:sp>
        <p:nvSpPr>
          <p:cNvPr id="5" name="Espace réservé du numéro de diapositive 4">
            <a:extLst>
              <a:ext uri="{FF2B5EF4-FFF2-40B4-BE49-F238E27FC236}">
                <a16:creationId xmlns:a16="http://schemas.microsoft.com/office/drawing/2014/main" id="{3DC4E487-F3D6-49B5-95A8-929930534876}"/>
              </a:ext>
            </a:extLst>
          </p:cNvPr>
          <p:cNvSpPr>
            <a:spLocks noGrp="1"/>
          </p:cNvSpPr>
          <p:nvPr>
            <p:ph type="sldNum" sz="quarter" idx="12"/>
          </p:nvPr>
        </p:nvSpPr>
        <p:spPr>
          <a:xfrm>
            <a:off x="11030574" y="6459785"/>
            <a:ext cx="725557" cy="365125"/>
          </a:xfrm>
        </p:spPr>
        <p:txBody>
          <a:bodyPr vert="horz" lIns="91440" tIns="45720" rIns="91440" bIns="45720" rtlCol="0" anchor="ctr">
            <a:normAutofit/>
          </a:bodyPr>
          <a:lstStyle/>
          <a:p>
            <a:pPr defTabSz="914400">
              <a:spcAft>
                <a:spcPts val="600"/>
              </a:spcAft>
            </a:pPr>
            <a:fld id="{4FAB73BC-B049-4115-A692-8D63A059BFB8}" type="slidenum">
              <a:rPr lang="en-US" smtClean="0"/>
              <a:pPr defTabSz="914400">
                <a:spcAft>
                  <a:spcPts val="600"/>
                </a:spcAft>
              </a:pPr>
              <a:t>56</a:t>
            </a:fld>
            <a:endParaRPr lang="en-US"/>
          </a:p>
        </p:txBody>
      </p:sp>
      <p:sp>
        <p:nvSpPr>
          <p:cNvPr id="7" name="Bulle narrative : rectangle à coins arrondis 6">
            <a:extLst>
              <a:ext uri="{FF2B5EF4-FFF2-40B4-BE49-F238E27FC236}">
                <a16:creationId xmlns:a16="http://schemas.microsoft.com/office/drawing/2014/main" id="{1759766F-F71C-4974-B299-B7E8039B0B56}"/>
              </a:ext>
            </a:extLst>
          </p:cNvPr>
          <p:cNvSpPr/>
          <p:nvPr/>
        </p:nvSpPr>
        <p:spPr>
          <a:xfrm>
            <a:off x="5404535" y="3853962"/>
            <a:ext cx="1676400" cy="657220"/>
          </a:xfrm>
          <a:prstGeom prst="wedgeRoundRectCallout">
            <a:avLst>
              <a:gd name="adj1" fmla="val -199679"/>
              <a:gd name="adj2" fmla="val 919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 Slack</a:t>
            </a:r>
          </a:p>
        </p:txBody>
      </p:sp>
      <p:sp>
        <p:nvSpPr>
          <p:cNvPr id="14" name="Bulle narrative : rectangle à coins arrondis 13">
            <a:extLst>
              <a:ext uri="{FF2B5EF4-FFF2-40B4-BE49-F238E27FC236}">
                <a16:creationId xmlns:a16="http://schemas.microsoft.com/office/drawing/2014/main" id="{BDF53D10-F5CE-43D2-866D-670A1798FA86}"/>
              </a:ext>
            </a:extLst>
          </p:cNvPr>
          <p:cNvSpPr/>
          <p:nvPr/>
        </p:nvSpPr>
        <p:spPr>
          <a:xfrm>
            <a:off x="5459587" y="4967802"/>
            <a:ext cx="1676400" cy="657220"/>
          </a:xfrm>
          <a:prstGeom prst="wedgeRoundRectCallout">
            <a:avLst>
              <a:gd name="adj1" fmla="val -207546"/>
              <a:gd name="adj2" fmla="val 772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Identifiants </a:t>
            </a:r>
            <a:r>
              <a:rPr lang="fr-FR" dirty="0" err="1"/>
              <a:t>DialogFlow</a:t>
            </a:r>
            <a:endParaRPr lang="fr-FR" dirty="0"/>
          </a:p>
        </p:txBody>
      </p:sp>
      <p:sp>
        <p:nvSpPr>
          <p:cNvPr id="16" name="Bulle narrative : rectangle à coins arrondis 15">
            <a:extLst>
              <a:ext uri="{FF2B5EF4-FFF2-40B4-BE49-F238E27FC236}">
                <a16:creationId xmlns:a16="http://schemas.microsoft.com/office/drawing/2014/main" id="{C9DA7730-159A-4F0E-A472-E1BBC482EE78}"/>
              </a:ext>
            </a:extLst>
          </p:cNvPr>
          <p:cNvSpPr/>
          <p:nvPr/>
        </p:nvSpPr>
        <p:spPr>
          <a:xfrm>
            <a:off x="5648632" y="1110182"/>
            <a:ext cx="1676400" cy="657220"/>
          </a:xfrm>
          <a:prstGeom prst="wedgeRoundRectCallout">
            <a:avLst>
              <a:gd name="adj1" fmla="val -57022"/>
              <a:gd name="adj2" fmla="val 892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Marche à suivre</a:t>
            </a:r>
          </a:p>
        </p:txBody>
      </p:sp>
    </p:spTree>
    <p:extLst>
      <p:ext uri="{BB962C8B-B14F-4D97-AF65-F5344CB8AC3E}">
        <p14:creationId xmlns:p14="http://schemas.microsoft.com/office/powerpoint/2010/main" val="38098626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024E7F-C886-42EA-B919-F21CCC67B4FD}"/>
              </a:ext>
            </a:extLst>
          </p:cNvPr>
          <p:cNvSpPr>
            <a:spLocks noGrp="1"/>
          </p:cNvSpPr>
          <p:nvPr>
            <p:ph type="title"/>
          </p:nvPr>
        </p:nvSpPr>
        <p:spPr/>
        <p:txBody>
          <a:bodyPr/>
          <a:lstStyle/>
          <a:p>
            <a:r>
              <a:rPr lang="fr-FR" dirty="0"/>
              <a:t>Connexion Slack - </a:t>
            </a:r>
            <a:r>
              <a:rPr lang="fr-FR" dirty="0" err="1"/>
              <a:t>DialogFlow</a:t>
            </a:r>
            <a:endParaRPr lang="fr-FR" dirty="0"/>
          </a:p>
        </p:txBody>
      </p:sp>
      <p:sp>
        <p:nvSpPr>
          <p:cNvPr id="3" name="Espace réservé du texte 2">
            <a:extLst>
              <a:ext uri="{FF2B5EF4-FFF2-40B4-BE49-F238E27FC236}">
                <a16:creationId xmlns:a16="http://schemas.microsoft.com/office/drawing/2014/main" id="{500EE4B3-4DFF-4491-83A9-D4CF43A1F40A}"/>
              </a:ext>
            </a:extLst>
          </p:cNvPr>
          <p:cNvSpPr>
            <a:spLocks noGrp="1"/>
          </p:cNvSpPr>
          <p:nvPr>
            <p:ph type="body" idx="1"/>
          </p:nvPr>
        </p:nvSpPr>
        <p:spPr/>
        <p:txBody>
          <a:bodyPr/>
          <a:lstStyle/>
          <a:p>
            <a:r>
              <a:rPr lang="fr-FR" dirty="0"/>
              <a:t>SLACK</a:t>
            </a:r>
          </a:p>
        </p:txBody>
      </p:sp>
      <p:sp>
        <p:nvSpPr>
          <p:cNvPr id="4" name="Espace réservé du contenu 3">
            <a:extLst>
              <a:ext uri="{FF2B5EF4-FFF2-40B4-BE49-F238E27FC236}">
                <a16:creationId xmlns:a16="http://schemas.microsoft.com/office/drawing/2014/main" id="{EA8BDA59-086B-4459-A3A1-11DC120037F3}"/>
              </a:ext>
            </a:extLst>
          </p:cNvPr>
          <p:cNvSpPr>
            <a:spLocks noGrp="1"/>
          </p:cNvSpPr>
          <p:nvPr>
            <p:ph sz="half" idx="2"/>
          </p:nvPr>
        </p:nvSpPr>
        <p:spPr/>
        <p:txBody>
          <a:bodyPr>
            <a:normAutofit fontScale="85000" lnSpcReduction="20000"/>
          </a:bodyPr>
          <a:lstStyle/>
          <a:p>
            <a:pPr>
              <a:buFont typeface="Wingdings" panose="05000000000000000000" pitchFamily="2" charset="2"/>
              <a:buChar char="q"/>
            </a:pPr>
            <a:r>
              <a:rPr lang="fr-FR" dirty="0"/>
              <a:t>Créer une application Slack et lui ajouter un bot user (mettez le toujours en ligne)</a:t>
            </a:r>
          </a:p>
          <a:p>
            <a:pPr>
              <a:buFont typeface="Wingdings" panose="05000000000000000000" pitchFamily="2" charset="2"/>
              <a:buChar char="q"/>
            </a:pPr>
            <a:r>
              <a:rPr lang="fr-FR" dirty="0"/>
              <a:t>Récupérer les App </a:t>
            </a:r>
            <a:r>
              <a:rPr lang="fr-FR" dirty="0" err="1"/>
              <a:t>credentials</a:t>
            </a:r>
            <a:endParaRPr lang="fr-FR" dirty="0"/>
          </a:p>
          <a:p>
            <a:pPr lvl="1">
              <a:buFont typeface="Wingdings" panose="05000000000000000000" pitchFamily="2" charset="2"/>
              <a:buChar char="q"/>
            </a:pPr>
            <a:r>
              <a:rPr lang="fr-FR" dirty="0"/>
              <a:t>Client ID, client secret, </a:t>
            </a:r>
            <a:r>
              <a:rPr lang="fr-FR" dirty="0" err="1"/>
              <a:t>verification</a:t>
            </a:r>
            <a:r>
              <a:rPr lang="fr-FR" dirty="0"/>
              <a:t> </a:t>
            </a:r>
            <a:r>
              <a:rPr lang="fr-FR" dirty="0" err="1"/>
              <a:t>token</a:t>
            </a:r>
            <a:endParaRPr lang="fr-FR" dirty="0"/>
          </a:p>
          <a:p>
            <a:pPr>
              <a:buFont typeface="Wingdings" panose="05000000000000000000" pitchFamily="2" charset="2"/>
              <a:buChar char="q"/>
            </a:pPr>
            <a:r>
              <a:rPr lang="fr-FR" dirty="0"/>
              <a:t>Ajouter la </a:t>
            </a:r>
            <a:r>
              <a:rPr lang="fr-FR" dirty="0" err="1"/>
              <a:t>Redirect</a:t>
            </a:r>
            <a:r>
              <a:rPr lang="fr-FR" dirty="0"/>
              <a:t> URL dans </a:t>
            </a:r>
            <a:r>
              <a:rPr lang="fr-FR" dirty="0" err="1"/>
              <a:t>Oauth</a:t>
            </a:r>
            <a:r>
              <a:rPr lang="fr-FR" dirty="0"/>
              <a:t> &amp; Permissions en prenant </a:t>
            </a:r>
            <a:r>
              <a:rPr lang="fr-FR" dirty="0" err="1"/>
              <a:t>Oauth</a:t>
            </a:r>
            <a:r>
              <a:rPr lang="fr-FR" dirty="0"/>
              <a:t> URL</a:t>
            </a:r>
          </a:p>
          <a:p>
            <a:pPr>
              <a:buFont typeface="Wingdings" panose="05000000000000000000" pitchFamily="2" charset="2"/>
              <a:buChar char="q"/>
            </a:pPr>
            <a:r>
              <a:rPr lang="fr-FR" dirty="0"/>
              <a:t>Ajouter l’Event </a:t>
            </a:r>
            <a:r>
              <a:rPr lang="fr-FR" dirty="0" err="1"/>
              <a:t>Request</a:t>
            </a:r>
            <a:r>
              <a:rPr lang="fr-FR" dirty="0"/>
              <a:t> URL en la reprenant de </a:t>
            </a:r>
            <a:r>
              <a:rPr lang="fr-FR" dirty="0" err="1"/>
              <a:t>Dialog</a:t>
            </a:r>
            <a:r>
              <a:rPr lang="fr-FR" dirty="0"/>
              <a:t> Flow</a:t>
            </a:r>
          </a:p>
          <a:p>
            <a:pPr>
              <a:buFont typeface="Wingdings" panose="05000000000000000000" pitchFamily="2" charset="2"/>
              <a:buChar char="q"/>
            </a:pPr>
            <a:r>
              <a:rPr lang="fr-FR" dirty="0"/>
              <a:t>Souscrire aux évènements du canal (message.im, </a:t>
            </a:r>
            <a:r>
              <a:rPr lang="fr-FR" dirty="0" err="1"/>
              <a:t>message.groups.message.channels</a:t>
            </a:r>
            <a:r>
              <a:rPr lang="fr-FR" dirty="0"/>
              <a:t>, </a:t>
            </a:r>
            <a:r>
              <a:rPr lang="fr-FR" dirty="0" err="1"/>
              <a:t>im_created</a:t>
            </a:r>
            <a:endParaRPr lang="fr-FR" dirty="0"/>
          </a:p>
          <a:p>
            <a:pPr>
              <a:buFont typeface="Wingdings" panose="05000000000000000000" pitchFamily="2" charset="2"/>
              <a:buChar char="q"/>
            </a:pPr>
            <a:r>
              <a:rPr lang="fr-FR" dirty="0"/>
              <a:t>Rajouter l’application à votre équipe avec laquelle le bot va converser ( Manage Distribution)</a:t>
            </a:r>
          </a:p>
          <a:p>
            <a:endParaRPr lang="fr-FR" dirty="0"/>
          </a:p>
        </p:txBody>
      </p:sp>
      <p:sp>
        <p:nvSpPr>
          <p:cNvPr id="5" name="Espace réservé du texte 4">
            <a:extLst>
              <a:ext uri="{FF2B5EF4-FFF2-40B4-BE49-F238E27FC236}">
                <a16:creationId xmlns:a16="http://schemas.microsoft.com/office/drawing/2014/main" id="{1E6ECBFE-EFE0-42A9-9CEC-7550DA3A39E8}"/>
              </a:ext>
            </a:extLst>
          </p:cNvPr>
          <p:cNvSpPr>
            <a:spLocks noGrp="1"/>
          </p:cNvSpPr>
          <p:nvPr>
            <p:ph type="body" sz="quarter" idx="3"/>
          </p:nvPr>
        </p:nvSpPr>
        <p:spPr/>
        <p:txBody>
          <a:bodyPr/>
          <a:lstStyle/>
          <a:p>
            <a:r>
              <a:rPr lang="fr-FR" dirty="0"/>
              <a:t>DIALOGFLOW</a:t>
            </a:r>
          </a:p>
        </p:txBody>
      </p:sp>
      <p:sp>
        <p:nvSpPr>
          <p:cNvPr id="6" name="Espace réservé du contenu 5">
            <a:extLst>
              <a:ext uri="{FF2B5EF4-FFF2-40B4-BE49-F238E27FC236}">
                <a16:creationId xmlns:a16="http://schemas.microsoft.com/office/drawing/2014/main" id="{B2B09B6F-BE89-4CC6-A2DD-FDD19743E7F3}"/>
              </a:ext>
            </a:extLst>
          </p:cNvPr>
          <p:cNvSpPr>
            <a:spLocks noGrp="1"/>
          </p:cNvSpPr>
          <p:nvPr>
            <p:ph sz="quarter" idx="4"/>
          </p:nvPr>
        </p:nvSpPr>
        <p:spPr>
          <a:xfrm>
            <a:off x="6217920" y="2442131"/>
            <a:ext cx="4937760" cy="3378200"/>
          </a:xfrm>
        </p:spPr>
        <p:txBody>
          <a:bodyPr>
            <a:normAutofit fontScale="85000" lnSpcReduction="20000"/>
          </a:bodyPr>
          <a:lstStyle/>
          <a:p>
            <a:pPr>
              <a:buFont typeface="Wingdings" panose="05000000000000000000" pitchFamily="2" charset="2"/>
              <a:buChar char="q"/>
            </a:pPr>
            <a:r>
              <a:rPr lang="fr-FR" dirty="0"/>
              <a:t>Aller dans l’onglet </a:t>
            </a:r>
            <a:r>
              <a:rPr lang="fr-FR" dirty="0" err="1"/>
              <a:t>Integration</a:t>
            </a:r>
            <a:r>
              <a:rPr lang="fr-FR" dirty="0"/>
              <a:t> de l’agent </a:t>
            </a:r>
            <a:r>
              <a:rPr lang="fr-FR" dirty="0" err="1"/>
              <a:t>DialogFlow</a:t>
            </a:r>
            <a:endParaRPr lang="fr-FR" dirty="0"/>
          </a:p>
          <a:p>
            <a:pPr>
              <a:buFont typeface="Wingdings" panose="05000000000000000000" pitchFamily="2" charset="2"/>
              <a:buChar char="q"/>
            </a:pPr>
            <a:r>
              <a:rPr lang="fr-FR" dirty="0"/>
              <a:t>Sélectionner Slack</a:t>
            </a:r>
          </a:p>
          <a:p>
            <a:pPr lvl="1">
              <a:buFont typeface="Wingdings" panose="05000000000000000000" pitchFamily="2" charset="2"/>
              <a:buChar char="q"/>
            </a:pPr>
            <a:r>
              <a:rPr lang="fr-FR" dirty="0"/>
              <a:t>Recopier les client ID, client Secret et </a:t>
            </a:r>
            <a:r>
              <a:rPr lang="fr-FR" dirty="0" err="1"/>
              <a:t>Verification</a:t>
            </a:r>
            <a:r>
              <a:rPr lang="fr-FR" dirty="0"/>
              <a:t> </a:t>
            </a:r>
            <a:r>
              <a:rPr lang="fr-FR" dirty="0" err="1"/>
              <a:t>token</a:t>
            </a:r>
            <a:r>
              <a:rPr lang="fr-FR" dirty="0"/>
              <a:t> de l’application </a:t>
            </a:r>
            <a:r>
              <a:rPr lang="fr-FR" dirty="0" err="1"/>
              <a:t>slack</a:t>
            </a:r>
            <a:endParaRPr lang="fr-FR" dirty="0"/>
          </a:p>
          <a:p>
            <a:pPr lvl="1">
              <a:buFont typeface="Wingdings" panose="05000000000000000000" pitchFamily="2" charset="2"/>
              <a:buChar char="q"/>
            </a:pPr>
            <a:endParaRPr lang="fr-FR" dirty="0"/>
          </a:p>
          <a:p>
            <a:pPr lvl="1">
              <a:buFont typeface="Wingdings" panose="05000000000000000000" pitchFamily="2" charset="2"/>
              <a:buChar char="q"/>
            </a:pPr>
            <a:r>
              <a:rPr lang="fr-FR" dirty="0"/>
              <a:t>Faites Start pour démarrer le bot</a:t>
            </a:r>
          </a:p>
          <a:p>
            <a:pPr lvl="1">
              <a:buFont typeface="Wingdings" panose="05000000000000000000" pitchFamily="2" charset="2"/>
              <a:buChar char="q"/>
            </a:pPr>
            <a:r>
              <a:rPr lang="fr-FR" dirty="0"/>
              <a:t>Copier les deux adresses </a:t>
            </a:r>
            <a:r>
              <a:rPr lang="fr-FR" dirty="0" err="1"/>
              <a:t>DialogFlow</a:t>
            </a:r>
            <a:r>
              <a:rPr lang="fr-FR" dirty="0"/>
              <a:t> qui sont fournies nécessaires pour Slack </a:t>
            </a:r>
            <a:r>
              <a:rPr lang="fr-FR" dirty="0" err="1"/>
              <a:t>Oauth</a:t>
            </a:r>
            <a:r>
              <a:rPr lang="fr-FR" dirty="0"/>
              <a:t> URL et Event </a:t>
            </a:r>
            <a:r>
              <a:rPr lang="fr-FR" dirty="0" err="1"/>
              <a:t>Request</a:t>
            </a:r>
            <a:r>
              <a:rPr lang="fr-FR" dirty="0"/>
              <a:t> URL</a:t>
            </a:r>
          </a:p>
          <a:p>
            <a:endParaRPr lang="fr-FR" dirty="0"/>
          </a:p>
        </p:txBody>
      </p:sp>
      <p:sp>
        <p:nvSpPr>
          <p:cNvPr id="7" name="Espace réservé de la date 6">
            <a:extLst>
              <a:ext uri="{FF2B5EF4-FFF2-40B4-BE49-F238E27FC236}">
                <a16:creationId xmlns:a16="http://schemas.microsoft.com/office/drawing/2014/main" id="{AAE4AF33-732E-4D71-8596-653A60BD8F44}"/>
              </a:ext>
            </a:extLst>
          </p:cNvPr>
          <p:cNvSpPr>
            <a:spLocks noGrp="1"/>
          </p:cNvSpPr>
          <p:nvPr>
            <p:ph type="dt" sz="half" idx="10"/>
          </p:nvPr>
        </p:nvSpPr>
        <p:spPr/>
        <p:txBody>
          <a:bodyPr/>
          <a:lstStyle/>
          <a:p>
            <a:fld id="{E2527B9A-F3C3-4ADA-A768-CEBE222EA188}" type="datetime1">
              <a:rPr lang="en-US" smtClean="0"/>
              <a:t>11/21/2019</a:t>
            </a:fld>
            <a:endParaRPr lang="en-US" dirty="0"/>
          </a:p>
        </p:txBody>
      </p:sp>
      <p:sp>
        <p:nvSpPr>
          <p:cNvPr id="8" name="Espace réservé du pied de page 7">
            <a:extLst>
              <a:ext uri="{FF2B5EF4-FFF2-40B4-BE49-F238E27FC236}">
                <a16:creationId xmlns:a16="http://schemas.microsoft.com/office/drawing/2014/main" id="{899C88C4-03E9-45AF-ACF3-070D17390373}"/>
              </a:ext>
            </a:extLst>
          </p:cNvPr>
          <p:cNvSpPr>
            <a:spLocks noGrp="1"/>
          </p:cNvSpPr>
          <p:nvPr>
            <p:ph type="ftr" sz="quarter" idx="11"/>
          </p:nvPr>
        </p:nvSpPr>
        <p:spPr/>
        <p:txBody>
          <a:bodyPr/>
          <a:lstStyle/>
          <a:p>
            <a:r>
              <a:rPr lang="en-US"/>
              <a:t>Hugues Van-Eylen</a:t>
            </a:r>
            <a:endParaRPr lang="en-US" dirty="0"/>
          </a:p>
        </p:txBody>
      </p:sp>
      <p:sp>
        <p:nvSpPr>
          <p:cNvPr id="9" name="Espace réservé du numéro de diapositive 8">
            <a:extLst>
              <a:ext uri="{FF2B5EF4-FFF2-40B4-BE49-F238E27FC236}">
                <a16:creationId xmlns:a16="http://schemas.microsoft.com/office/drawing/2014/main" id="{D1E3F6C2-B5A1-4C89-B5FB-2E0B9678BD4C}"/>
              </a:ext>
            </a:extLst>
          </p:cNvPr>
          <p:cNvSpPr>
            <a:spLocks noGrp="1"/>
          </p:cNvSpPr>
          <p:nvPr>
            <p:ph type="sldNum" sz="quarter" idx="12"/>
          </p:nvPr>
        </p:nvSpPr>
        <p:spPr/>
        <p:txBody>
          <a:bodyPr/>
          <a:lstStyle/>
          <a:p>
            <a:fld id="{4FAB73BC-B049-4115-A692-8D63A059BFB8}" type="slidenum">
              <a:rPr lang="en-US" smtClean="0"/>
              <a:t>57</a:t>
            </a:fld>
            <a:endParaRPr lang="en-US" dirty="0"/>
          </a:p>
        </p:txBody>
      </p:sp>
      <p:sp>
        <p:nvSpPr>
          <p:cNvPr id="10" name="Forme libre : forme 9">
            <a:extLst>
              <a:ext uri="{FF2B5EF4-FFF2-40B4-BE49-F238E27FC236}">
                <a16:creationId xmlns:a16="http://schemas.microsoft.com/office/drawing/2014/main" id="{6740E9FF-A155-4E78-9F2C-75517BB78D39}"/>
              </a:ext>
            </a:extLst>
          </p:cNvPr>
          <p:cNvSpPr/>
          <p:nvPr/>
        </p:nvSpPr>
        <p:spPr>
          <a:xfrm>
            <a:off x="5256468" y="2691026"/>
            <a:ext cx="870012" cy="854210"/>
          </a:xfrm>
          <a:custGeom>
            <a:avLst/>
            <a:gdLst>
              <a:gd name="connsiteX0" fmla="*/ 0 w 870012"/>
              <a:gd name="connsiteY0" fmla="*/ 1074198 h 1074198"/>
              <a:gd name="connsiteX1" fmla="*/ 736847 w 870012"/>
              <a:gd name="connsiteY1" fmla="*/ 1074198 h 1074198"/>
              <a:gd name="connsiteX2" fmla="*/ 719091 w 870012"/>
              <a:gd name="connsiteY2" fmla="*/ 0 h 1074198"/>
              <a:gd name="connsiteX3" fmla="*/ 870012 w 870012"/>
              <a:gd name="connsiteY3" fmla="*/ 0 h 1074198"/>
            </a:gdLst>
            <a:ahLst/>
            <a:cxnLst>
              <a:cxn ang="0">
                <a:pos x="connsiteX0" y="connsiteY0"/>
              </a:cxn>
              <a:cxn ang="0">
                <a:pos x="connsiteX1" y="connsiteY1"/>
              </a:cxn>
              <a:cxn ang="0">
                <a:pos x="connsiteX2" y="connsiteY2"/>
              </a:cxn>
              <a:cxn ang="0">
                <a:pos x="connsiteX3" y="connsiteY3"/>
              </a:cxn>
            </a:cxnLst>
            <a:rect l="l" t="t" r="r" b="b"/>
            <a:pathLst>
              <a:path w="870012" h="1074198">
                <a:moveTo>
                  <a:pt x="0" y="1074198"/>
                </a:moveTo>
                <a:lnTo>
                  <a:pt x="736847" y="1074198"/>
                </a:lnTo>
                <a:lnTo>
                  <a:pt x="719091" y="0"/>
                </a:lnTo>
                <a:lnTo>
                  <a:pt x="870012" y="0"/>
                </a:lnTo>
              </a:path>
            </a:pathLst>
          </a:custGeom>
          <a:noFill/>
          <a:ln w="25400">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E0886D24-4567-48CE-8F28-DDA269DA29D3}"/>
              </a:ext>
            </a:extLst>
          </p:cNvPr>
          <p:cNvCxnSpPr>
            <a:cxnSpLocks/>
          </p:cNvCxnSpPr>
          <p:nvPr/>
        </p:nvCxnSpPr>
        <p:spPr>
          <a:xfrm flipH="1">
            <a:off x="5907566" y="4007094"/>
            <a:ext cx="376867"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D74D0A-7BE1-4AC6-B9EC-24B85B371402}"/>
              </a:ext>
            </a:extLst>
          </p:cNvPr>
          <p:cNvSpPr/>
          <p:nvPr/>
        </p:nvSpPr>
        <p:spPr>
          <a:xfrm>
            <a:off x="870438" y="2356338"/>
            <a:ext cx="5164602" cy="1345951"/>
          </a:xfrm>
          <a:prstGeom prst="rect">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4518648E-46BE-4900-AF10-1AE6A3DDFEB5}"/>
              </a:ext>
            </a:extLst>
          </p:cNvPr>
          <p:cNvSpPr/>
          <p:nvPr/>
        </p:nvSpPr>
        <p:spPr>
          <a:xfrm>
            <a:off x="6156960" y="2357764"/>
            <a:ext cx="5164602" cy="1086502"/>
          </a:xfrm>
          <a:prstGeom prst="rect">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3028A83F-C412-4F1F-A1EE-2656D9A1AFC2}"/>
              </a:ext>
            </a:extLst>
          </p:cNvPr>
          <p:cNvSpPr/>
          <p:nvPr/>
        </p:nvSpPr>
        <p:spPr>
          <a:xfrm>
            <a:off x="870438" y="3728183"/>
            <a:ext cx="5181600" cy="2092148"/>
          </a:xfrm>
          <a:prstGeom prst="rect">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EF5BE155-4ACA-46F0-826D-4C07AAAA2130}"/>
              </a:ext>
            </a:extLst>
          </p:cNvPr>
          <p:cNvSpPr/>
          <p:nvPr/>
        </p:nvSpPr>
        <p:spPr>
          <a:xfrm>
            <a:off x="6156960" y="3641450"/>
            <a:ext cx="5164602" cy="731287"/>
          </a:xfrm>
          <a:prstGeom prst="rect">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a16="http://schemas.microsoft.com/office/drawing/2014/main" id="{26D86901-5C92-4CDE-815A-C66AE75139D3}"/>
              </a:ext>
            </a:extLst>
          </p:cNvPr>
          <p:cNvCxnSpPr>
            <a:cxnSpLocks/>
          </p:cNvCxnSpPr>
          <p:nvPr/>
        </p:nvCxnSpPr>
        <p:spPr>
          <a:xfrm>
            <a:off x="8739261" y="3372018"/>
            <a:ext cx="1" cy="349494"/>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9704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12">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14">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16">
            <a:extLst>
              <a:ext uri="{FF2B5EF4-FFF2-40B4-BE49-F238E27FC236}">
                <a16:creationId xmlns:a16="http://schemas.microsoft.com/office/drawing/2014/main" id="{4E61256A-F2A9-4A05-9B10-4C9062B44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7FFBC66B-7C15-4C5E-AB14-140217870989}"/>
              </a:ext>
            </a:extLst>
          </p:cNvPr>
          <p:cNvPicPr>
            <a:picLocks noChangeAspect="1"/>
          </p:cNvPicPr>
          <p:nvPr/>
        </p:nvPicPr>
        <p:blipFill>
          <a:blip r:embed="rId2"/>
          <a:stretch>
            <a:fillRect/>
          </a:stretch>
        </p:blipFill>
        <p:spPr>
          <a:xfrm>
            <a:off x="274849" y="390525"/>
            <a:ext cx="6634817" cy="5910701"/>
          </a:xfrm>
          <a:prstGeom prst="rect">
            <a:avLst/>
          </a:prstGeom>
        </p:spPr>
      </p:pic>
      <p:sp>
        <p:nvSpPr>
          <p:cNvPr id="27" name="Rectangle 18">
            <a:extLst>
              <a:ext uri="{FF2B5EF4-FFF2-40B4-BE49-F238E27FC236}">
                <a16:creationId xmlns:a16="http://schemas.microsoft.com/office/drawing/2014/main" id="{8B263507-3AEE-4000-B76D-C3E1320C3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0">
            <a:extLst>
              <a:ext uri="{FF2B5EF4-FFF2-40B4-BE49-F238E27FC236}">
                <a16:creationId xmlns:a16="http://schemas.microsoft.com/office/drawing/2014/main" id="{F5FF26C9-F144-4874-B745-B27A21191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F67DBA61-8F95-42D4-90A5-D86059A16BBF}"/>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a:solidFill>
                  <a:srgbClr val="FFFFFF"/>
                </a:solidFill>
              </a:rPr>
              <a:t>Tester</a:t>
            </a:r>
          </a:p>
        </p:txBody>
      </p:sp>
      <p:sp>
        <p:nvSpPr>
          <p:cNvPr id="3" name="Espace réservé de la date 2">
            <a:extLst>
              <a:ext uri="{FF2B5EF4-FFF2-40B4-BE49-F238E27FC236}">
                <a16:creationId xmlns:a16="http://schemas.microsoft.com/office/drawing/2014/main" id="{E3D90A3B-8355-4F92-AA0A-1C6E844FFA4D}"/>
              </a:ext>
            </a:extLst>
          </p:cNvPr>
          <p:cNvSpPr>
            <a:spLocks noGrp="1"/>
          </p:cNvSpPr>
          <p:nvPr>
            <p:ph type="dt" sz="half" idx="10"/>
          </p:nvPr>
        </p:nvSpPr>
        <p:spPr>
          <a:xfrm>
            <a:off x="8096885" y="6459785"/>
            <a:ext cx="2787425" cy="365125"/>
          </a:xfrm>
        </p:spPr>
        <p:txBody>
          <a:bodyPr vert="horz" lIns="91440" tIns="45720" rIns="91440" bIns="45720" rtlCol="0" anchor="ctr">
            <a:normAutofit/>
          </a:bodyPr>
          <a:lstStyle/>
          <a:p>
            <a:pPr defTabSz="914400">
              <a:spcAft>
                <a:spcPts val="600"/>
              </a:spcAft>
            </a:pPr>
            <a:fld id="{6C0D2CF0-5615-4BCC-9252-CF870D63713E}" type="datetime1">
              <a:rPr lang="en-US" smtClean="0"/>
              <a:pPr defTabSz="914400">
                <a:spcAft>
                  <a:spcPts val="600"/>
                </a:spcAft>
              </a:pPr>
              <a:t>11/21/2019</a:t>
            </a:fld>
            <a:endParaRPr lang="en-US"/>
          </a:p>
        </p:txBody>
      </p:sp>
      <p:sp>
        <p:nvSpPr>
          <p:cNvPr id="4" name="Espace réservé du pied de page 3">
            <a:extLst>
              <a:ext uri="{FF2B5EF4-FFF2-40B4-BE49-F238E27FC236}">
                <a16:creationId xmlns:a16="http://schemas.microsoft.com/office/drawing/2014/main" id="{162A1C43-73CE-40D6-9C14-C43601EE9FBC}"/>
              </a:ext>
            </a:extLst>
          </p:cNvPr>
          <p:cNvSpPr>
            <a:spLocks noGrp="1"/>
          </p:cNvSpPr>
          <p:nvPr>
            <p:ph type="ftr" sz="quarter" idx="11"/>
          </p:nvPr>
        </p:nvSpPr>
        <p:spPr>
          <a:xfrm>
            <a:off x="274849" y="6459785"/>
            <a:ext cx="7050183" cy="365125"/>
          </a:xfrm>
        </p:spPr>
        <p:txBody>
          <a:bodyPr vert="horz" lIns="91440" tIns="45720" rIns="91440" bIns="45720" rtlCol="0" anchor="ctr">
            <a:normAutofit/>
          </a:bodyPr>
          <a:lstStyle/>
          <a:p>
            <a:pPr algn="l" defTabSz="914400">
              <a:spcAft>
                <a:spcPts val="600"/>
              </a:spcAft>
            </a:pPr>
            <a:r>
              <a:rPr lang="en-US" kern="1200" cap="all" baseline="0">
                <a:solidFill>
                  <a:schemeClr val="tx2"/>
                </a:solidFill>
                <a:latin typeface="+mn-lt"/>
                <a:ea typeface="+mn-ea"/>
                <a:cs typeface="+mn-cs"/>
              </a:rPr>
              <a:t>Hugues Van-Eylen</a:t>
            </a:r>
          </a:p>
        </p:txBody>
      </p:sp>
      <p:sp>
        <p:nvSpPr>
          <p:cNvPr id="5" name="Espace réservé du numéro de diapositive 4">
            <a:extLst>
              <a:ext uri="{FF2B5EF4-FFF2-40B4-BE49-F238E27FC236}">
                <a16:creationId xmlns:a16="http://schemas.microsoft.com/office/drawing/2014/main" id="{E07D8422-7023-49B5-9EEA-1997BDFD9A02}"/>
              </a:ext>
            </a:extLst>
          </p:cNvPr>
          <p:cNvSpPr>
            <a:spLocks noGrp="1"/>
          </p:cNvSpPr>
          <p:nvPr>
            <p:ph type="sldNum" sz="quarter" idx="12"/>
          </p:nvPr>
        </p:nvSpPr>
        <p:spPr>
          <a:xfrm>
            <a:off x="11030574" y="6459785"/>
            <a:ext cx="725557" cy="365125"/>
          </a:xfrm>
        </p:spPr>
        <p:txBody>
          <a:bodyPr vert="horz" lIns="91440" tIns="45720" rIns="91440" bIns="45720" rtlCol="0" anchor="ctr">
            <a:normAutofit/>
          </a:bodyPr>
          <a:lstStyle/>
          <a:p>
            <a:pPr defTabSz="914400">
              <a:spcAft>
                <a:spcPts val="600"/>
              </a:spcAft>
            </a:pPr>
            <a:fld id="{4FAB73BC-B049-4115-A692-8D63A059BFB8}" type="slidenum">
              <a:rPr lang="en-US" smtClean="0"/>
              <a:pPr defTabSz="914400">
                <a:spcAft>
                  <a:spcPts val="600"/>
                </a:spcAft>
              </a:pPr>
              <a:t>58</a:t>
            </a:fld>
            <a:endParaRPr lang="en-US"/>
          </a:p>
        </p:txBody>
      </p:sp>
    </p:spTree>
    <p:extLst>
      <p:ext uri="{BB962C8B-B14F-4D97-AF65-F5344CB8AC3E}">
        <p14:creationId xmlns:p14="http://schemas.microsoft.com/office/powerpoint/2010/main" val="27883620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75E317-FADE-43BC-B55E-C3775DFA3492}"/>
              </a:ext>
            </a:extLst>
          </p:cNvPr>
          <p:cNvSpPr>
            <a:spLocks noGrp="1"/>
          </p:cNvSpPr>
          <p:nvPr>
            <p:ph type="title"/>
          </p:nvPr>
        </p:nvSpPr>
        <p:spPr/>
        <p:txBody>
          <a:bodyPr/>
          <a:lstStyle/>
          <a:p>
            <a:r>
              <a:rPr lang="fr-FR" dirty="0"/>
              <a:t>Structure réponse du </a:t>
            </a:r>
            <a:r>
              <a:rPr lang="fr-FR" dirty="0" err="1"/>
              <a:t>webhook</a:t>
            </a:r>
            <a:r>
              <a:rPr lang="fr-FR" dirty="0"/>
              <a:t> pour Slack</a:t>
            </a:r>
          </a:p>
        </p:txBody>
      </p:sp>
      <p:sp>
        <p:nvSpPr>
          <p:cNvPr id="4" name="Espace réservé du texte 3">
            <a:extLst>
              <a:ext uri="{FF2B5EF4-FFF2-40B4-BE49-F238E27FC236}">
                <a16:creationId xmlns:a16="http://schemas.microsoft.com/office/drawing/2014/main" id="{79AE8C13-11D9-4E76-84D1-7C1D20405C99}"/>
              </a:ext>
            </a:extLst>
          </p:cNvPr>
          <p:cNvSpPr>
            <a:spLocks noGrp="1"/>
          </p:cNvSpPr>
          <p:nvPr>
            <p:ph type="body" sz="half" idx="2"/>
          </p:nvPr>
        </p:nvSpPr>
        <p:spPr/>
        <p:txBody>
          <a:bodyPr/>
          <a:lstStyle/>
          <a:p>
            <a:r>
              <a:rPr lang="fr-FR" dirty="0" err="1"/>
              <a:t>slack.text</a:t>
            </a:r>
            <a:r>
              <a:rPr lang="fr-FR" dirty="0"/>
              <a:t> est le champs de réponse simple</a:t>
            </a:r>
          </a:p>
          <a:p>
            <a:r>
              <a:rPr lang="fr-FR" dirty="0" err="1"/>
              <a:t>slack.attachment</a:t>
            </a:r>
            <a:r>
              <a:rPr lang="fr-FR" dirty="0"/>
              <a:t> permet de construire une réponse plus complexe avec champs et bouton.</a:t>
            </a:r>
          </a:p>
        </p:txBody>
      </p:sp>
      <p:sp>
        <p:nvSpPr>
          <p:cNvPr id="5" name="Espace réservé de la date 4">
            <a:extLst>
              <a:ext uri="{FF2B5EF4-FFF2-40B4-BE49-F238E27FC236}">
                <a16:creationId xmlns:a16="http://schemas.microsoft.com/office/drawing/2014/main" id="{699DB7E4-3EC7-409F-9B80-2507320B7B83}"/>
              </a:ext>
            </a:extLst>
          </p:cNvPr>
          <p:cNvSpPr>
            <a:spLocks noGrp="1"/>
          </p:cNvSpPr>
          <p:nvPr>
            <p:ph type="dt" sz="half" idx="10"/>
          </p:nvPr>
        </p:nvSpPr>
        <p:spPr/>
        <p:txBody>
          <a:bodyPr/>
          <a:lstStyle/>
          <a:p>
            <a:fld id="{61A42970-3041-4D63-B0BF-F8824E9675DA}" type="datetime1">
              <a:rPr lang="en-US" smtClean="0"/>
              <a:t>11/21/2019</a:t>
            </a:fld>
            <a:endParaRPr lang="en-US" dirty="0"/>
          </a:p>
        </p:txBody>
      </p:sp>
      <p:sp>
        <p:nvSpPr>
          <p:cNvPr id="6" name="Espace réservé du pied de page 5">
            <a:extLst>
              <a:ext uri="{FF2B5EF4-FFF2-40B4-BE49-F238E27FC236}">
                <a16:creationId xmlns:a16="http://schemas.microsoft.com/office/drawing/2014/main" id="{0EE0F9D2-D4C5-400E-BAF3-B020A43629C3}"/>
              </a:ext>
            </a:extLst>
          </p:cNvPr>
          <p:cNvSpPr>
            <a:spLocks noGrp="1"/>
          </p:cNvSpPr>
          <p:nvPr>
            <p:ph type="ftr" sz="quarter" idx="11"/>
          </p:nvPr>
        </p:nvSpPr>
        <p:spPr/>
        <p:txBody>
          <a:bodyPr/>
          <a:lstStyle/>
          <a:p>
            <a:r>
              <a:rPr lang="en-US"/>
              <a:t>Hugues Van-Eylen</a:t>
            </a:r>
            <a:endParaRPr lang="en-US" dirty="0"/>
          </a:p>
        </p:txBody>
      </p:sp>
      <p:sp>
        <p:nvSpPr>
          <p:cNvPr id="7" name="Espace réservé du numéro de diapositive 6">
            <a:extLst>
              <a:ext uri="{FF2B5EF4-FFF2-40B4-BE49-F238E27FC236}">
                <a16:creationId xmlns:a16="http://schemas.microsoft.com/office/drawing/2014/main" id="{B438007E-02B5-4012-9D05-2322F38E9309}"/>
              </a:ext>
            </a:extLst>
          </p:cNvPr>
          <p:cNvSpPr>
            <a:spLocks noGrp="1"/>
          </p:cNvSpPr>
          <p:nvPr>
            <p:ph type="sldNum" sz="quarter" idx="12"/>
          </p:nvPr>
        </p:nvSpPr>
        <p:spPr/>
        <p:txBody>
          <a:bodyPr/>
          <a:lstStyle/>
          <a:p>
            <a:fld id="{4FAB73BC-B049-4115-A692-8D63A059BFB8}" type="slidenum">
              <a:rPr lang="en-US" smtClean="0"/>
              <a:pPr/>
              <a:t>59</a:t>
            </a:fld>
            <a:endParaRPr lang="en-US" dirty="0"/>
          </a:p>
        </p:txBody>
      </p:sp>
      <p:pic>
        <p:nvPicPr>
          <p:cNvPr id="11" name="Espace réservé du contenu 10">
            <a:extLst>
              <a:ext uri="{FF2B5EF4-FFF2-40B4-BE49-F238E27FC236}">
                <a16:creationId xmlns:a16="http://schemas.microsoft.com/office/drawing/2014/main" id="{AC6FB55D-EF39-4D58-9108-46898D3292BA}"/>
              </a:ext>
            </a:extLst>
          </p:cNvPr>
          <p:cNvPicPr>
            <a:picLocks noGrp="1" noChangeAspect="1"/>
          </p:cNvPicPr>
          <p:nvPr>
            <p:ph idx="1"/>
          </p:nvPr>
        </p:nvPicPr>
        <p:blipFill>
          <a:blip r:embed="rId2"/>
          <a:stretch>
            <a:fillRect/>
          </a:stretch>
        </p:blipFill>
        <p:spPr>
          <a:xfrm>
            <a:off x="6381750" y="319630"/>
            <a:ext cx="3426122" cy="6256702"/>
          </a:xfrm>
        </p:spPr>
      </p:pic>
    </p:spTree>
    <p:extLst>
      <p:ext uri="{BB962C8B-B14F-4D97-AF65-F5344CB8AC3E}">
        <p14:creationId xmlns:p14="http://schemas.microsoft.com/office/powerpoint/2010/main" val="140699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Qu’est-ce qu’un </a:t>
            </a:r>
            <a:r>
              <a:rPr lang="fr-FR" dirty="0" err="1"/>
              <a:t>Chatbot</a:t>
            </a:r>
            <a:r>
              <a:rPr lang="fr-FR" dirty="0"/>
              <a:t> ?</a:t>
            </a:r>
          </a:p>
        </p:txBody>
      </p:sp>
      <p:sp>
        <p:nvSpPr>
          <p:cNvPr id="3" name="Espace réservé du contenu 2"/>
          <p:cNvSpPr>
            <a:spLocks noGrp="1"/>
          </p:cNvSpPr>
          <p:nvPr>
            <p:ph idx="1"/>
          </p:nvPr>
        </p:nvSpPr>
        <p:spPr/>
        <p:txBody>
          <a:bodyPr>
            <a:normAutofit fontScale="92500" lnSpcReduction="10000"/>
          </a:bodyPr>
          <a:lstStyle/>
          <a:p>
            <a:pPr>
              <a:buFont typeface="Courier New" panose="02070309020205020404" pitchFamily="49" charset="0"/>
              <a:buChar char="o"/>
            </a:pPr>
            <a:r>
              <a:rPr lang="fr-FR" dirty="0"/>
              <a:t> </a:t>
            </a:r>
            <a:r>
              <a:rPr lang="fr-FR" sz="2400" dirty="0"/>
              <a:t>Une « nouvelle » forme d’interface homme-machine qui échange avec l’utilisateur en langage naturel ou pseudo-naturel :</a:t>
            </a:r>
          </a:p>
          <a:p>
            <a:pPr lvl="1">
              <a:buFont typeface="Arial" panose="020B0604020202020204" pitchFamily="34" charset="0"/>
              <a:buChar char="•"/>
            </a:pPr>
            <a:r>
              <a:rPr lang="fr-FR" sz="2200" dirty="0"/>
              <a:t> via un support texte (Messagerie instantanée, email, etc.)</a:t>
            </a:r>
          </a:p>
          <a:p>
            <a:pPr lvl="1">
              <a:buFont typeface="Arial" panose="020B0604020202020204" pitchFamily="34" charset="0"/>
              <a:buChar char="•"/>
            </a:pPr>
            <a:r>
              <a:rPr lang="fr-FR" sz="2200" dirty="0"/>
              <a:t> via un support vocal (Reconnaissance et synthèse vocale)</a:t>
            </a:r>
          </a:p>
          <a:p>
            <a:pPr>
              <a:buFont typeface="Courier New" panose="02070309020205020404" pitchFamily="49" charset="0"/>
              <a:buChar char="o"/>
            </a:pPr>
            <a:r>
              <a:rPr lang="fr-FR" sz="2400" dirty="0"/>
              <a:t> Un </a:t>
            </a:r>
            <a:r>
              <a:rPr lang="fr-FR" sz="2400" dirty="0" err="1"/>
              <a:t>chatbot</a:t>
            </a:r>
            <a:r>
              <a:rPr lang="fr-FR" sz="2400" dirty="0"/>
              <a:t> expose des services métiers au travers d’une interface conversationnelle.</a:t>
            </a:r>
          </a:p>
          <a:p>
            <a:pPr>
              <a:buFont typeface="Courier New" panose="02070309020205020404" pitchFamily="49" charset="0"/>
              <a:buChar char="o"/>
            </a:pPr>
            <a:r>
              <a:rPr lang="fr-FR" sz="2400" dirty="0"/>
              <a:t> Suivant sa sophistication, il peut embarquer des modules d’IA (reconnaissance d’émotion, de visages, etc.)</a:t>
            </a:r>
          </a:p>
          <a:p>
            <a:pPr>
              <a:buFont typeface="Courier New" panose="02070309020205020404" pitchFamily="49" charset="0"/>
              <a:buChar char="o"/>
            </a:pPr>
            <a:r>
              <a:rPr lang="fr-FR" sz="2400" dirty="0"/>
              <a:t> Permet de communiquer avec une entreprise via une application de messagerie</a:t>
            </a:r>
          </a:p>
          <a:p>
            <a:pPr>
              <a:buFont typeface="Courier New" panose="02070309020205020404" pitchFamily="49" charset="0"/>
              <a:buChar char="o"/>
            </a:pPr>
            <a:r>
              <a:rPr lang="fr-FR" sz="2400" dirty="0"/>
              <a:t> Facebook, </a:t>
            </a:r>
            <a:r>
              <a:rPr lang="fr-FR" sz="2400" dirty="0" err="1"/>
              <a:t>Kik</a:t>
            </a:r>
            <a:r>
              <a:rPr lang="fr-FR" sz="2400" dirty="0"/>
              <a:t>, </a:t>
            </a:r>
            <a:r>
              <a:rPr lang="fr-FR" sz="2400" dirty="0" err="1"/>
              <a:t>Slack</a:t>
            </a:r>
            <a:r>
              <a:rPr lang="fr-FR" sz="2400" dirty="0"/>
              <a:t>, Skype, etc. investissent dans cette technologie (</a:t>
            </a:r>
            <a:r>
              <a:rPr lang="fr-FR" sz="2400" dirty="0">
                <a:solidFill>
                  <a:srgbClr val="C00000"/>
                </a:solidFill>
              </a:rPr>
              <a:t>entre 2015 et 2016 le temps passé sur messagerie a augmenté de 394% - un adulte américain moyen passe 5 heures / jour sur smartphone dont 50% sur messagerie </a:t>
            </a:r>
            <a:r>
              <a:rPr lang="fr-FR" sz="2400" dirty="0">
                <a:solidFill>
                  <a:schemeClr val="tx1"/>
                </a:solidFill>
              </a:rPr>
              <a:t>).</a:t>
            </a:r>
          </a:p>
        </p:txBody>
      </p:sp>
      <p:sp>
        <p:nvSpPr>
          <p:cNvPr id="4" name="Espace réservé de la date 3"/>
          <p:cNvSpPr>
            <a:spLocks noGrp="1"/>
          </p:cNvSpPr>
          <p:nvPr>
            <p:ph type="dt" sz="half" idx="10"/>
          </p:nvPr>
        </p:nvSpPr>
        <p:spPr/>
        <p:txBody>
          <a:bodyPr/>
          <a:lstStyle/>
          <a:p>
            <a:fld id="{EAE601B6-8068-4725-8D45-0B9C1957BD95}" type="datetime1">
              <a:rPr lang="en-US" smtClean="0"/>
              <a:t>11/21/2019</a:t>
            </a:fld>
            <a:endParaRPr lang="en-US" dirty="0"/>
          </a:p>
        </p:txBody>
      </p:sp>
      <p:sp>
        <p:nvSpPr>
          <p:cNvPr id="5" name="Espace réservé du pied de page 4"/>
          <p:cNvSpPr>
            <a:spLocks noGrp="1"/>
          </p:cNvSpPr>
          <p:nvPr>
            <p:ph type="ftr" sz="quarter" idx="11"/>
          </p:nvPr>
        </p:nvSpPr>
        <p:spPr/>
        <p:txBody>
          <a:bodyPr/>
          <a:lstStyle/>
          <a:p>
            <a:r>
              <a:rPr lang="en-US"/>
              <a:t>Hugues Van-Eylen</a:t>
            </a:r>
            <a:endParaRPr lang="en-US" dirty="0"/>
          </a:p>
        </p:txBody>
      </p:sp>
      <p:sp>
        <p:nvSpPr>
          <p:cNvPr id="6" name="Espace réservé du numéro de diapositive 5"/>
          <p:cNvSpPr>
            <a:spLocks noGrp="1"/>
          </p:cNvSpPr>
          <p:nvPr>
            <p:ph type="sldNum" sz="quarter" idx="12"/>
          </p:nvPr>
        </p:nvSpPr>
        <p:spPr/>
        <p:txBody>
          <a:bodyPr/>
          <a:lstStyle/>
          <a:p>
            <a:fld id="{629637A9-119A-49DA-BD12-AAC58B377D80}" type="slidenum">
              <a:rPr lang="en-US" smtClean="0"/>
              <a:t>6</a:t>
            </a:fld>
            <a:endParaRPr lang="en-US" dirty="0"/>
          </a:p>
        </p:txBody>
      </p:sp>
    </p:spTree>
    <p:extLst>
      <p:ext uri="{BB962C8B-B14F-4D97-AF65-F5344CB8AC3E}">
        <p14:creationId xmlns:p14="http://schemas.microsoft.com/office/powerpoint/2010/main" val="34729348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a:extLst>
              <a:ext uri="{FF2B5EF4-FFF2-40B4-BE49-F238E27FC236}">
                <a16:creationId xmlns:a16="http://schemas.microsoft.com/office/drawing/2014/main" id="{9CA530C3-E448-4D2A-918D-B5A7AED8A530}"/>
              </a:ext>
            </a:extLst>
          </p:cNvPr>
          <p:cNvPicPr>
            <a:picLocks noChangeAspect="1"/>
          </p:cNvPicPr>
          <p:nvPr/>
        </p:nvPicPr>
        <p:blipFill>
          <a:blip r:embed="rId2"/>
          <a:stretch>
            <a:fillRect/>
          </a:stretch>
        </p:blipFill>
        <p:spPr>
          <a:xfrm>
            <a:off x="2714625" y="4386085"/>
            <a:ext cx="5695950" cy="1343025"/>
          </a:xfrm>
          <a:prstGeom prst="rect">
            <a:avLst/>
          </a:prstGeom>
        </p:spPr>
      </p:pic>
      <p:sp>
        <p:nvSpPr>
          <p:cNvPr id="2" name="Titre 1">
            <a:extLst>
              <a:ext uri="{FF2B5EF4-FFF2-40B4-BE49-F238E27FC236}">
                <a16:creationId xmlns:a16="http://schemas.microsoft.com/office/drawing/2014/main" id="{2526B242-7625-462A-9C76-7CAA41494076}"/>
              </a:ext>
            </a:extLst>
          </p:cNvPr>
          <p:cNvSpPr>
            <a:spLocks noGrp="1"/>
          </p:cNvSpPr>
          <p:nvPr>
            <p:ph type="title"/>
          </p:nvPr>
        </p:nvSpPr>
        <p:spPr/>
        <p:txBody>
          <a:bodyPr/>
          <a:lstStyle/>
          <a:p>
            <a:r>
              <a:rPr lang="fr-FR" dirty="0"/>
              <a:t>Formatage </a:t>
            </a:r>
            <a:r>
              <a:rPr lang="fr-FR"/>
              <a:t>de base</a:t>
            </a:r>
            <a:endParaRPr lang="fr-FR" dirty="0"/>
          </a:p>
        </p:txBody>
      </p:sp>
      <p:sp>
        <p:nvSpPr>
          <p:cNvPr id="3" name="Espace réservé du texte 2">
            <a:extLst>
              <a:ext uri="{FF2B5EF4-FFF2-40B4-BE49-F238E27FC236}">
                <a16:creationId xmlns:a16="http://schemas.microsoft.com/office/drawing/2014/main" id="{D851A901-0A2E-4452-8F38-364E67138BAF}"/>
              </a:ext>
            </a:extLst>
          </p:cNvPr>
          <p:cNvSpPr>
            <a:spLocks noGrp="1"/>
          </p:cNvSpPr>
          <p:nvPr>
            <p:ph type="body" idx="1"/>
          </p:nvPr>
        </p:nvSpPr>
        <p:spPr>
          <a:xfrm>
            <a:off x="790576" y="2468616"/>
            <a:ext cx="4937760" cy="736282"/>
          </a:xfrm>
        </p:spPr>
        <p:txBody>
          <a:bodyPr/>
          <a:lstStyle/>
          <a:p>
            <a:r>
              <a:rPr lang="fr-FR" dirty="0"/>
              <a:t>Code </a:t>
            </a:r>
            <a:r>
              <a:rPr lang="fr-FR" dirty="0" err="1"/>
              <a:t>json</a:t>
            </a:r>
            <a:endParaRPr lang="fr-FR" dirty="0"/>
          </a:p>
        </p:txBody>
      </p:sp>
      <p:sp>
        <p:nvSpPr>
          <p:cNvPr id="5" name="Espace réservé du texte 4">
            <a:extLst>
              <a:ext uri="{FF2B5EF4-FFF2-40B4-BE49-F238E27FC236}">
                <a16:creationId xmlns:a16="http://schemas.microsoft.com/office/drawing/2014/main" id="{530247DE-F4E8-4A9F-851D-D95DE4622B51}"/>
              </a:ext>
            </a:extLst>
          </p:cNvPr>
          <p:cNvSpPr>
            <a:spLocks noGrp="1"/>
          </p:cNvSpPr>
          <p:nvPr>
            <p:ph type="body" sz="quarter" idx="3"/>
          </p:nvPr>
        </p:nvSpPr>
        <p:spPr>
          <a:xfrm>
            <a:off x="790576" y="4749114"/>
            <a:ext cx="4937760" cy="736282"/>
          </a:xfrm>
        </p:spPr>
        <p:txBody>
          <a:bodyPr/>
          <a:lstStyle/>
          <a:p>
            <a:r>
              <a:rPr lang="fr-FR" dirty="0"/>
              <a:t>affichage</a:t>
            </a:r>
          </a:p>
        </p:txBody>
      </p:sp>
      <p:sp>
        <p:nvSpPr>
          <p:cNvPr id="7" name="Espace réservé de la date 6">
            <a:extLst>
              <a:ext uri="{FF2B5EF4-FFF2-40B4-BE49-F238E27FC236}">
                <a16:creationId xmlns:a16="http://schemas.microsoft.com/office/drawing/2014/main" id="{CD37BAE4-E516-4DBA-A83A-712421D47200}"/>
              </a:ext>
            </a:extLst>
          </p:cNvPr>
          <p:cNvSpPr>
            <a:spLocks noGrp="1"/>
          </p:cNvSpPr>
          <p:nvPr>
            <p:ph type="dt" sz="half" idx="10"/>
          </p:nvPr>
        </p:nvSpPr>
        <p:spPr/>
        <p:txBody>
          <a:bodyPr/>
          <a:lstStyle/>
          <a:p>
            <a:fld id="{E2527B9A-F3C3-4ADA-A768-CEBE222EA188}" type="datetime1">
              <a:rPr lang="en-US" smtClean="0"/>
              <a:t>11/21/2019</a:t>
            </a:fld>
            <a:endParaRPr lang="en-US" dirty="0"/>
          </a:p>
        </p:txBody>
      </p:sp>
      <p:sp>
        <p:nvSpPr>
          <p:cNvPr id="8" name="Espace réservé du pied de page 7">
            <a:extLst>
              <a:ext uri="{FF2B5EF4-FFF2-40B4-BE49-F238E27FC236}">
                <a16:creationId xmlns:a16="http://schemas.microsoft.com/office/drawing/2014/main" id="{5E54FFDA-2157-4AEB-9DF1-D620A3F37E39}"/>
              </a:ext>
            </a:extLst>
          </p:cNvPr>
          <p:cNvSpPr>
            <a:spLocks noGrp="1"/>
          </p:cNvSpPr>
          <p:nvPr>
            <p:ph type="ftr" sz="quarter" idx="11"/>
          </p:nvPr>
        </p:nvSpPr>
        <p:spPr/>
        <p:txBody>
          <a:bodyPr/>
          <a:lstStyle/>
          <a:p>
            <a:r>
              <a:rPr lang="en-US"/>
              <a:t>Hugues Van-Eylen</a:t>
            </a:r>
            <a:endParaRPr lang="en-US" dirty="0"/>
          </a:p>
        </p:txBody>
      </p:sp>
      <p:sp>
        <p:nvSpPr>
          <p:cNvPr id="9" name="Espace réservé du numéro de diapositive 8">
            <a:extLst>
              <a:ext uri="{FF2B5EF4-FFF2-40B4-BE49-F238E27FC236}">
                <a16:creationId xmlns:a16="http://schemas.microsoft.com/office/drawing/2014/main" id="{CE89AAD6-EF08-4B5B-B1EC-7E548FFCFFA3}"/>
              </a:ext>
            </a:extLst>
          </p:cNvPr>
          <p:cNvSpPr>
            <a:spLocks noGrp="1"/>
          </p:cNvSpPr>
          <p:nvPr>
            <p:ph type="sldNum" sz="quarter" idx="12"/>
          </p:nvPr>
        </p:nvSpPr>
        <p:spPr/>
        <p:txBody>
          <a:bodyPr/>
          <a:lstStyle/>
          <a:p>
            <a:fld id="{4FAB73BC-B049-4115-A692-8D63A059BFB8}" type="slidenum">
              <a:rPr lang="en-US" smtClean="0"/>
              <a:t>60</a:t>
            </a:fld>
            <a:endParaRPr lang="en-US" dirty="0"/>
          </a:p>
        </p:txBody>
      </p:sp>
      <p:sp>
        <p:nvSpPr>
          <p:cNvPr id="10" name="Rectangle 9">
            <a:extLst>
              <a:ext uri="{FF2B5EF4-FFF2-40B4-BE49-F238E27FC236}">
                <a16:creationId xmlns:a16="http://schemas.microsoft.com/office/drawing/2014/main" id="{6EF9E41B-D014-4629-8A2B-28D20723DCBF}"/>
              </a:ext>
            </a:extLst>
          </p:cNvPr>
          <p:cNvSpPr/>
          <p:nvPr/>
        </p:nvSpPr>
        <p:spPr>
          <a:xfrm>
            <a:off x="2619376" y="2148683"/>
            <a:ext cx="8677274" cy="137614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600" dirty="0">
                <a:solidFill>
                  <a:schemeClr val="tx1"/>
                </a:solidFill>
                <a:latin typeface="Courier New" panose="02070309020205020404" pitchFamily="49" charset="0"/>
                <a:cs typeface="Courier New" panose="02070309020205020404" pitchFamily="49" charset="0"/>
              </a:rPr>
              <a:t>{</a:t>
            </a:r>
          </a:p>
          <a:p>
            <a:r>
              <a:rPr lang="fr-FR" sz="1600" dirty="0">
                <a:solidFill>
                  <a:schemeClr val="tx1"/>
                </a:solidFill>
                <a:latin typeface="Courier New" panose="02070309020205020404" pitchFamily="49" charset="0"/>
                <a:cs typeface="Courier New" panose="02070309020205020404" pitchFamily="49" charset="0"/>
              </a:rPr>
              <a:t>    "</a:t>
            </a:r>
            <a:r>
              <a:rPr lang="fr-FR" sz="1600" dirty="0" err="1">
                <a:solidFill>
                  <a:schemeClr val="tx1"/>
                </a:solidFill>
                <a:latin typeface="Courier New" panose="02070309020205020404" pitchFamily="49" charset="0"/>
                <a:cs typeface="Courier New" panose="02070309020205020404" pitchFamily="49" charset="0"/>
              </a:rPr>
              <a:t>text</a:t>
            </a:r>
            <a:r>
              <a:rPr lang="fr-FR" sz="1600" dirty="0">
                <a:solidFill>
                  <a:schemeClr val="tx1"/>
                </a:solidFill>
                <a:latin typeface="Courier New" panose="02070309020205020404" pitchFamily="49" charset="0"/>
                <a:cs typeface="Courier New" panose="02070309020205020404" pitchFamily="49" charset="0"/>
              </a:rPr>
              <a:t>": "Aujourd'hui à *_Nantes_* le temps est de type ensoleillé\n&gt; :</a:t>
            </a:r>
            <a:r>
              <a:rPr lang="fr-FR" sz="1600" dirty="0" err="1">
                <a:solidFill>
                  <a:schemeClr val="tx1"/>
                </a:solidFill>
                <a:latin typeface="Courier New" panose="02070309020205020404" pitchFamily="49" charset="0"/>
                <a:cs typeface="Courier New" panose="02070309020205020404" pitchFamily="49" charset="0"/>
              </a:rPr>
              <a:t>sunny</a:t>
            </a:r>
            <a:r>
              <a:rPr lang="fr-FR" sz="1600" dirty="0">
                <a:solidFill>
                  <a:schemeClr val="tx1"/>
                </a:solidFill>
                <a:latin typeface="Courier New" panose="02070309020205020404" pitchFamily="49" charset="0"/>
                <a:cs typeface="Courier New" panose="02070309020205020404" pitchFamily="49" charset="0"/>
              </a:rPr>
              <a:t>::</a:t>
            </a:r>
            <a:r>
              <a:rPr lang="fr-FR" sz="1600" dirty="0" err="1">
                <a:solidFill>
                  <a:schemeClr val="tx1"/>
                </a:solidFill>
                <a:latin typeface="Courier New" panose="02070309020205020404" pitchFamily="49" charset="0"/>
                <a:cs typeface="Courier New" panose="02070309020205020404" pitchFamily="49" charset="0"/>
              </a:rPr>
              <a:t>sunny</a:t>
            </a:r>
            <a:r>
              <a:rPr lang="fr-FR" sz="1600" dirty="0">
                <a:solidFill>
                  <a:schemeClr val="tx1"/>
                </a:solidFill>
                <a:latin typeface="Courier New" panose="02070309020205020404" pitchFamily="49" charset="0"/>
                <a:cs typeface="Courier New" panose="02070309020205020404" pitchFamily="49" charset="0"/>
              </a:rPr>
              <a:t>::</a:t>
            </a:r>
            <a:r>
              <a:rPr lang="fr-FR" sz="1600" dirty="0" err="1">
                <a:solidFill>
                  <a:schemeClr val="tx1"/>
                </a:solidFill>
                <a:latin typeface="Courier New" panose="02070309020205020404" pitchFamily="49" charset="0"/>
                <a:cs typeface="Courier New" panose="02070309020205020404" pitchFamily="49" charset="0"/>
              </a:rPr>
              <a:t>sunny</a:t>
            </a:r>
            <a:r>
              <a:rPr lang="fr-FR" sz="1600" dirty="0">
                <a:solidFill>
                  <a:schemeClr val="tx1"/>
                </a:solidFill>
                <a:latin typeface="Courier New" panose="02070309020205020404" pitchFamily="49" charset="0"/>
                <a:cs typeface="Courier New" panose="02070309020205020404" pitchFamily="49" charset="0"/>
              </a:rPr>
              <a:t>:",</a:t>
            </a:r>
          </a:p>
          <a:p>
            <a:r>
              <a:rPr lang="fr-FR" sz="1600" dirty="0">
                <a:solidFill>
                  <a:schemeClr val="tx1"/>
                </a:solidFill>
                <a:latin typeface="Courier New" panose="02070309020205020404" pitchFamily="49" charset="0"/>
                <a:cs typeface="Courier New" panose="02070309020205020404" pitchFamily="49" charset="0"/>
              </a:rPr>
              <a:t>    "</a:t>
            </a:r>
            <a:r>
              <a:rPr lang="fr-FR" sz="1600" dirty="0" err="1">
                <a:solidFill>
                  <a:schemeClr val="tx1"/>
                </a:solidFill>
                <a:latin typeface="Courier New" panose="02070309020205020404" pitchFamily="49" charset="0"/>
                <a:cs typeface="Courier New" panose="02070309020205020404" pitchFamily="49" charset="0"/>
              </a:rPr>
              <a:t>username</a:t>
            </a:r>
            <a:r>
              <a:rPr lang="fr-FR" sz="1600" dirty="0">
                <a:solidFill>
                  <a:schemeClr val="tx1"/>
                </a:solidFill>
                <a:latin typeface="Courier New" panose="02070309020205020404" pitchFamily="49" charset="0"/>
                <a:cs typeface="Courier New" panose="02070309020205020404" pitchFamily="49" charset="0"/>
              </a:rPr>
              <a:t>": « </a:t>
            </a:r>
            <a:r>
              <a:rPr lang="fr-FR" sz="1600" dirty="0" err="1">
                <a:solidFill>
                  <a:schemeClr val="tx1"/>
                </a:solidFill>
                <a:latin typeface="Courier New" panose="02070309020205020404" pitchFamily="49" charset="0"/>
                <a:cs typeface="Courier New" panose="02070309020205020404" pitchFamily="49" charset="0"/>
              </a:rPr>
              <a:t>PolyBot</a:t>
            </a:r>
            <a:r>
              <a:rPr lang="fr-FR" sz="1600" dirty="0">
                <a:solidFill>
                  <a:schemeClr val="tx1"/>
                </a:solidFill>
                <a:latin typeface="Courier New" panose="02070309020205020404" pitchFamily="49" charset="0"/>
                <a:cs typeface="Courier New" panose="02070309020205020404" pitchFamily="49" charset="0"/>
              </a:rPr>
              <a:t>"</a:t>
            </a:r>
          </a:p>
          <a:p>
            <a:r>
              <a:rPr lang="fr-FR" sz="1600" dirty="0">
                <a:solidFill>
                  <a:schemeClr val="tx1"/>
                </a:solidFill>
                <a:latin typeface="Courier New" panose="02070309020205020404" pitchFamily="49" charset="0"/>
                <a:cs typeface="Courier New" panose="02070309020205020404" pitchFamily="49" charset="0"/>
              </a:rPr>
              <a:t>}</a:t>
            </a:r>
          </a:p>
        </p:txBody>
      </p:sp>
      <p:cxnSp>
        <p:nvCxnSpPr>
          <p:cNvPr id="13" name="Connecteur droit avec flèche 12">
            <a:extLst>
              <a:ext uri="{FF2B5EF4-FFF2-40B4-BE49-F238E27FC236}">
                <a16:creationId xmlns:a16="http://schemas.microsoft.com/office/drawing/2014/main" id="{8158AE2E-0520-4EF0-9708-223BBE1F6C28}"/>
              </a:ext>
            </a:extLst>
          </p:cNvPr>
          <p:cNvCxnSpPr>
            <a:cxnSpLocks/>
          </p:cNvCxnSpPr>
          <p:nvPr/>
        </p:nvCxnSpPr>
        <p:spPr>
          <a:xfrm>
            <a:off x="3719512" y="3204898"/>
            <a:ext cx="0" cy="146235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CE3B8475-96DA-45F4-965F-4ACDAB2028B2}"/>
              </a:ext>
            </a:extLst>
          </p:cNvPr>
          <p:cNvCxnSpPr>
            <a:cxnSpLocks/>
          </p:cNvCxnSpPr>
          <p:nvPr/>
        </p:nvCxnSpPr>
        <p:spPr>
          <a:xfrm flipH="1">
            <a:off x="5104449" y="2714625"/>
            <a:ext cx="1022031" cy="22130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necteur : en angle 19">
            <a:extLst>
              <a:ext uri="{FF2B5EF4-FFF2-40B4-BE49-F238E27FC236}">
                <a16:creationId xmlns:a16="http://schemas.microsoft.com/office/drawing/2014/main" id="{39213701-43B7-4A31-AFF1-E10B9FF17CAE}"/>
              </a:ext>
            </a:extLst>
          </p:cNvPr>
          <p:cNvCxnSpPr>
            <a:cxnSpLocks/>
          </p:cNvCxnSpPr>
          <p:nvPr/>
        </p:nvCxnSpPr>
        <p:spPr>
          <a:xfrm flipV="1">
            <a:off x="4562475" y="2825064"/>
            <a:ext cx="2897981" cy="2453226"/>
          </a:xfrm>
          <a:prstGeom prst="bentConnector3">
            <a:avLst>
              <a:gd name="adj1" fmla="val 12888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35CF8DBE-F779-4198-84F5-ECE88B0F78D2}"/>
              </a:ext>
            </a:extLst>
          </p:cNvPr>
          <p:cNvCxnSpPr>
            <a:cxnSpLocks/>
          </p:cNvCxnSpPr>
          <p:nvPr/>
        </p:nvCxnSpPr>
        <p:spPr>
          <a:xfrm flipH="1">
            <a:off x="3633792" y="2870457"/>
            <a:ext cx="538161" cy="22877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9953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2589CC-156E-43BB-B1BB-84D8E5664534}"/>
              </a:ext>
            </a:extLst>
          </p:cNvPr>
          <p:cNvSpPr>
            <a:spLocks noGrp="1"/>
          </p:cNvSpPr>
          <p:nvPr>
            <p:ph type="title"/>
          </p:nvPr>
        </p:nvSpPr>
        <p:spPr/>
        <p:txBody>
          <a:bodyPr/>
          <a:lstStyle/>
          <a:p>
            <a:r>
              <a:rPr lang="fr-FR" dirty="0"/>
              <a:t>Formatage avancé</a:t>
            </a:r>
          </a:p>
        </p:txBody>
      </p:sp>
      <p:sp>
        <p:nvSpPr>
          <p:cNvPr id="5" name="Espace réservé de la date 4">
            <a:extLst>
              <a:ext uri="{FF2B5EF4-FFF2-40B4-BE49-F238E27FC236}">
                <a16:creationId xmlns:a16="http://schemas.microsoft.com/office/drawing/2014/main" id="{012EED26-68C7-4B59-B699-28F3FF67EB80}"/>
              </a:ext>
            </a:extLst>
          </p:cNvPr>
          <p:cNvSpPr>
            <a:spLocks noGrp="1"/>
          </p:cNvSpPr>
          <p:nvPr>
            <p:ph type="dt" sz="half" idx="10"/>
          </p:nvPr>
        </p:nvSpPr>
        <p:spPr/>
        <p:txBody>
          <a:bodyPr/>
          <a:lstStyle/>
          <a:p>
            <a:fld id="{FFFCB08D-968A-4A55-9937-7599631CEBB5}" type="datetime1">
              <a:rPr lang="en-US" smtClean="0"/>
              <a:t>11/21/2019</a:t>
            </a:fld>
            <a:endParaRPr lang="en-US" dirty="0"/>
          </a:p>
        </p:txBody>
      </p:sp>
      <p:sp>
        <p:nvSpPr>
          <p:cNvPr id="6" name="Espace réservé du pied de page 5">
            <a:extLst>
              <a:ext uri="{FF2B5EF4-FFF2-40B4-BE49-F238E27FC236}">
                <a16:creationId xmlns:a16="http://schemas.microsoft.com/office/drawing/2014/main" id="{0B67D39A-BD28-49B9-8C66-785644D02E2A}"/>
              </a:ext>
            </a:extLst>
          </p:cNvPr>
          <p:cNvSpPr>
            <a:spLocks noGrp="1"/>
          </p:cNvSpPr>
          <p:nvPr>
            <p:ph type="ftr" sz="quarter" idx="11"/>
          </p:nvPr>
        </p:nvSpPr>
        <p:spPr/>
        <p:txBody>
          <a:bodyPr/>
          <a:lstStyle/>
          <a:p>
            <a:r>
              <a:rPr lang="en-US"/>
              <a:t>Hugues Van-Eylen</a:t>
            </a:r>
            <a:endParaRPr lang="en-US" dirty="0"/>
          </a:p>
        </p:txBody>
      </p:sp>
      <p:sp>
        <p:nvSpPr>
          <p:cNvPr id="7" name="Espace réservé du numéro de diapositive 6">
            <a:extLst>
              <a:ext uri="{FF2B5EF4-FFF2-40B4-BE49-F238E27FC236}">
                <a16:creationId xmlns:a16="http://schemas.microsoft.com/office/drawing/2014/main" id="{E67C8A4E-5BE6-44D7-9DB7-954067CE2E8C}"/>
              </a:ext>
            </a:extLst>
          </p:cNvPr>
          <p:cNvSpPr>
            <a:spLocks noGrp="1"/>
          </p:cNvSpPr>
          <p:nvPr>
            <p:ph type="sldNum" sz="quarter" idx="12"/>
          </p:nvPr>
        </p:nvSpPr>
        <p:spPr/>
        <p:txBody>
          <a:bodyPr/>
          <a:lstStyle/>
          <a:p>
            <a:fld id="{4FAB73BC-B049-4115-A692-8D63A059BFB8}" type="slidenum">
              <a:rPr lang="en-US" smtClean="0"/>
              <a:t>61</a:t>
            </a:fld>
            <a:endParaRPr lang="en-US" dirty="0"/>
          </a:p>
        </p:txBody>
      </p:sp>
      <p:sp>
        <p:nvSpPr>
          <p:cNvPr id="8" name="Rectangle 7">
            <a:extLst>
              <a:ext uri="{FF2B5EF4-FFF2-40B4-BE49-F238E27FC236}">
                <a16:creationId xmlns:a16="http://schemas.microsoft.com/office/drawing/2014/main" id="{21DAB0D4-DBC6-4CA4-80A7-2FEB2D4AD427}"/>
              </a:ext>
            </a:extLst>
          </p:cNvPr>
          <p:cNvSpPr/>
          <p:nvPr/>
        </p:nvSpPr>
        <p:spPr>
          <a:xfrm>
            <a:off x="149469" y="1845735"/>
            <a:ext cx="5442440" cy="446714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200" dirty="0">
                <a:solidFill>
                  <a:schemeClr val="tx1"/>
                </a:solidFill>
                <a:latin typeface="Courier New" panose="02070309020205020404" pitchFamily="49" charset="0"/>
                <a:cs typeface="Courier New" panose="02070309020205020404" pitchFamily="49" charset="0"/>
              </a:rPr>
              <a:t>{ "</a:t>
            </a:r>
            <a:r>
              <a:rPr lang="fr-FR" sz="1200" dirty="0" err="1">
                <a:solidFill>
                  <a:schemeClr val="tx1"/>
                </a:solidFill>
                <a:latin typeface="Courier New" panose="02070309020205020404" pitchFamily="49" charset="0"/>
                <a:cs typeface="Courier New" panose="02070309020205020404" pitchFamily="49" charset="0"/>
              </a:rPr>
              <a:t>text</a:t>
            </a:r>
            <a:r>
              <a:rPr lang="fr-FR" sz="1200" dirty="0">
                <a:solidFill>
                  <a:schemeClr val="tx1"/>
                </a:solidFill>
                <a:latin typeface="Courier New" panose="02070309020205020404" pitchFamily="49" charset="0"/>
                <a:cs typeface="Courier New" panose="02070309020205020404" pitchFamily="49" charset="0"/>
              </a:rPr>
              <a:t>": "Démonstration des *possibilités* de *Slack*",</a:t>
            </a:r>
          </a:p>
          <a:p>
            <a:r>
              <a:rPr lang="fr-FR" sz="1200" dirty="0">
                <a:solidFill>
                  <a:schemeClr val="tx1"/>
                </a:solidFill>
                <a:latin typeface="Courier New" panose="02070309020205020404" pitchFamily="49" charset="0"/>
                <a:cs typeface="Courier New" panose="02070309020205020404" pitchFamily="49" charset="0"/>
              </a:rPr>
              <a:t>  "</a:t>
            </a:r>
            <a:r>
              <a:rPr lang="fr-FR" sz="1200" dirty="0" err="1">
                <a:solidFill>
                  <a:schemeClr val="tx1"/>
                </a:solidFill>
                <a:latin typeface="Courier New" panose="02070309020205020404" pitchFamily="49" charset="0"/>
                <a:cs typeface="Courier New" panose="02070309020205020404" pitchFamily="49" charset="0"/>
              </a:rPr>
              <a:t>username</a:t>
            </a:r>
            <a:r>
              <a:rPr lang="fr-FR" sz="1200" dirty="0">
                <a:solidFill>
                  <a:schemeClr val="tx1"/>
                </a:solidFill>
                <a:latin typeface="Courier New" panose="02070309020205020404" pitchFamily="49" charset="0"/>
                <a:cs typeface="Courier New" panose="02070309020205020404" pitchFamily="49" charset="0"/>
              </a:rPr>
              <a:t>": "</a:t>
            </a:r>
            <a:r>
              <a:rPr lang="fr-FR" sz="1200" dirty="0" err="1">
                <a:solidFill>
                  <a:schemeClr val="tx1"/>
                </a:solidFill>
                <a:latin typeface="Courier New" panose="02070309020205020404" pitchFamily="49" charset="0"/>
                <a:cs typeface="Courier New" panose="02070309020205020404" pitchFamily="49" charset="0"/>
              </a:rPr>
              <a:t>DemoBot</a:t>
            </a:r>
            <a:r>
              <a:rPr lang="fr-FR" sz="1200" dirty="0">
                <a:solidFill>
                  <a:schemeClr val="tx1"/>
                </a:solidFill>
                <a:latin typeface="Courier New" panose="02070309020205020404" pitchFamily="49" charset="0"/>
                <a:cs typeface="Courier New" panose="02070309020205020404" pitchFamily="49" charset="0"/>
              </a:rPr>
              <a:t>",</a:t>
            </a:r>
          </a:p>
          <a:p>
            <a:r>
              <a:rPr lang="fr-FR" sz="1200" dirty="0">
                <a:solidFill>
                  <a:schemeClr val="tx1"/>
                </a:solidFill>
                <a:latin typeface="Courier New" panose="02070309020205020404" pitchFamily="49" charset="0"/>
                <a:cs typeface="Courier New" panose="02070309020205020404" pitchFamily="49" charset="0"/>
              </a:rPr>
              <a:t>  "</a:t>
            </a:r>
            <a:r>
              <a:rPr lang="fr-FR" sz="1200" dirty="0" err="1">
                <a:solidFill>
                  <a:schemeClr val="tx1"/>
                </a:solidFill>
                <a:latin typeface="Courier New" panose="02070309020205020404" pitchFamily="49" charset="0"/>
                <a:cs typeface="Courier New" panose="02070309020205020404" pitchFamily="49" charset="0"/>
              </a:rPr>
              <a:t>attachments</a:t>
            </a:r>
            <a:r>
              <a:rPr lang="fr-FR" sz="1200" dirty="0">
                <a:solidFill>
                  <a:schemeClr val="tx1"/>
                </a:solidFill>
                <a:latin typeface="Courier New" panose="02070309020205020404" pitchFamily="49" charset="0"/>
                <a:cs typeface="Courier New" panose="02070309020205020404" pitchFamily="49" charset="0"/>
              </a:rPr>
              <a:t>": [</a:t>
            </a:r>
          </a:p>
          <a:p>
            <a:r>
              <a:rPr lang="fr-FR" sz="1200" dirty="0">
                <a:solidFill>
                  <a:schemeClr val="tx1"/>
                </a:solidFill>
                <a:latin typeface="Courier New" panose="02070309020205020404" pitchFamily="49" charset="0"/>
                <a:cs typeface="Courier New" panose="02070309020205020404" pitchFamily="49" charset="0"/>
              </a:rPr>
              <a:t>        { "</a:t>
            </a:r>
            <a:r>
              <a:rPr lang="fr-FR" sz="1200" dirty="0" err="1">
                <a:solidFill>
                  <a:schemeClr val="tx1"/>
                </a:solidFill>
                <a:latin typeface="Courier New" panose="02070309020205020404" pitchFamily="49" charset="0"/>
                <a:cs typeface="Courier New" panose="02070309020205020404" pitchFamily="49" charset="0"/>
              </a:rPr>
              <a:t>title</a:t>
            </a:r>
            <a:r>
              <a:rPr lang="fr-FR" sz="1200" dirty="0">
                <a:solidFill>
                  <a:schemeClr val="tx1"/>
                </a:solidFill>
                <a:latin typeface="Courier New" panose="02070309020205020404" pitchFamily="49" charset="0"/>
                <a:cs typeface="Courier New" panose="02070309020205020404" pitchFamily="49" charset="0"/>
              </a:rPr>
              <a:t>": "Attachement simple",</a:t>
            </a:r>
          </a:p>
          <a:p>
            <a:r>
              <a:rPr lang="fr-FR" sz="1200" dirty="0">
                <a:solidFill>
                  <a:schemeClr val="tx1"/>
                </a:solidFill>
                <a:latin typeface="Courier New" panose="02070309020205020404" pitchFamily="49" charset="0"/>
                <a:cs typeface="Courier New" panose="02070309020205020404" pitchFamily="49" charset="0"/>
              </a:rPr>
              <a:t>		"</a:t>
            </a:r>
            <a:r>
              <a:rPr lang="fr-FR" sz="1200" dirty="0" err="1">
                <a:solidFill>
                  <a:schemeClr val="tx1"/>
                </a:solidFill>
                <a:latin typeface="Courier New" panose="02070309020205020404" pitchFamily="49" charset="0"/>
                <a:cs typeface="Courier New" panose="02070309020205020404" pitchFamily="49" charset="0"/>
              </a:rPr>
              <a:t>color</a:t>
            </a:r>
            <a:r>
              <a:rPr lang="fr-FR" sz="1200" dirty="0">
                <a:solidFill>
                  <a:schemeClr val="tx1"/>
                </a:solidFill>
                <a:latin typeface="Courier New" panose="02070309020205020404" pitchFamily="49" charset="0"/>
                <a:cs typeface="Courier New" panose="02070309020205020404" pitchFamily="49" charset="0"/>
              </a:rPr>
              <a:t>": "ff0000",</a:t>
            </a:r>
          </a:p>
          <a:p>
            <a:r>
              <a:rPr lang="fr-FR" sz="1200" dirty="0">
                <a:solidFill>
                  <a:schemeClr val="tx1"/>
                </a:solidFill>
                <a:latin typeface="Courier New" panose="02070309020205020404" pitchFamily="49" charset="0"/>
                <a:cs typeface="Courier New" panose="02070309020205020404" pitchFamily="49" charset="0"/>
              </a:rPr>
              <a:t>          "</a:t>
            </a:r>
            <a:r>
              <a:rPr lang="fr-FR" sz="1200" dirty="0" err="1">
                <a:solidFill>
                  <a:schemeClr val="tx1"/>
                </a:solidFill>
                <a:latin typeface="Courier New" panose="02070309020205020404" pitchFamily="49" charset="0"/>
                <a:cs typeface="Courier New" panose="02070309020205020404" pitchFamily="49" charset="0"/>
              </a:rPr>
              <a:t>pretext</a:t>
            </a:r>
            <a:r>
              <a:rPr lang="fr-FR" sz="1200" dirty="0">
                <a:solidFill>
                  <a:schemeClr val="tx1"/>
                </a:solidFill>
                <a:latin typeface="Courier New" panose="02070309020205020404" pitchFamily="49" charset="0"/>
                <a:cs typeface="Courier New" panose="02070309020205020404" pitchFamily="49" charset="0"/>
              </a:rPr>
              <a:t>": "_Titre de l'attachement_",</a:t>
            </a:r>
          </a:p>
          <a:p>
            <a:r>
              <a:rPr lang="fr-FR" sz="1200" dirty="0">
                <a:solidFill>
                  <a:schemeClr val="tx1"/>
                </a:solidFill>
                <a:latin typeface="Courier New" panose="02070309020205020404" pitchFamily="49" charset="0"/>
                <a:cs typeface="Courier New" panose="02070309020205020404" pitchFamily="49" charset="0"/>
              </a:rPr>
              <a:t>          "</a:t>
            </a:r>
            <a:r>
              <a:rPr lang="fr-FR" sz="1200" dirty="0" err="1">
                <a:solidFill>
                  <a:schemeClr val="tx1"/>
                </a:solidFill>
                <a:latin typeface="Courier New" panose="02070309020205020404" pitchFamily="49" charset="0"/>
                <a:cs typeface="Courier New" panose="02070309020205020404" pitchFamily="49" charset="0"/>
              </a:rPr>
              <a:t>text</a:t>
            </a:r>
            <a:r>
              <a:rPr lang="fr-FR" sz="1200" dirty="0">
                <a:solidFill>
                  <a:schemeClr val="tx1"/>
                </a:solidFill>
                <a:latin typeface="Courier New" panose="02070309020205020404" pitchFamily="49" charset="0"/>
                <a:cs typeface="Courier New" panose="02070309020205020404" pitchFamily="49" charset="0"/>
              </a:rPr>
              <a:t>": "le couleur de la barre est rouge",</a:t>
            </a:r>
          </a:p>
          <a:p>
            <a:r>
              <a:rPr lang="fr-FR" sz="1200" dirty="0">
                <a:solidFill>
                  <a:schemeClr val="tx1"/>
                </a:solidFill>
                <a:latin typeface="Courier New" panose="02070309020205020404" pitchFamily="49" charset="0"/>
                <a:cs typeface="Courier New" panose="02070309020205020404" pitchFamily="49" charset="0"/>
              </a:rPr>
              <a:t>            "</a:t>
            </a:r>
            <a:r>
              <a:rPr lang="fr-FR" sz="1200" dirty="0" err="1">
                <a:solidFill>
                  <a:schemeClr val="tx1"/>
                </a:solidFill>
                <a:latin typeface="Courier New" panose="02070309020205020404" pitchFamily="49" charset="0"/>
                <a:cs typeface="Courier New" panose="02070309020205020404" pitchFamily="49" charset="0"/>
              </a:rPr>
              <a:t>mrkdwn_in</a:t>
            </a:r>
            <a:r>
              <a:rPr lang="fr-FR" sz="1200" dirty="0">
                <a:solidFill>
                  <a:schemeClr val="tx1"/>
                </a:solidFill>
                <a:latin typeface="Courier New" panose="02070309020205020404" pitchFamily="49" charset="0"/>
                <a:cs typeface="Courier New" panose="02070309020205020404" pitchFamily="49" charset="0"/>
              </a:rPr>
              <a:t>": ["</a:t>
            </a:r>
            <a:r>
              <a:rPr lang="fr-FR" sz="1200" dirty="0" err="1">
                <a:solidFill>
                  <a:schemeClr val="tx1"/>
                </a:solidFill>
                <a:latin typeface="Courier New" panose="02070309020205020404" pitchFamily="49" charset="0"/>
                <a:cs typeface="Courier New" panose="02070309020205020404" pitchFamily="49" charset="0"/>
              </a:rPr>
              <a:t>text</a:t>
            </a:r>
            <a:r>
              <a:rPr lang="fr-FR" sz="1200" dirty="0">
                <a:solidFill>
                  <a:schemeClr val="tx1"/>
                </a:solidFill>
                <a:latin typeface="Courier New" panose="02070309020205020404" pitchFamily="49" charset="0"/>
                <a:cs typeface="Courier New" panose="02070309020205020404" pitchFamily="49" charset="0"/>
              </a:rPr>
              <a:t>","</a:t>
            </a:r>
            <a:r>
              <a:rPr lang="fr-FR" sz="1200" dirty="0" err="1">
                <a:solidFill>
                  <a:schemeClr val="tx1"/>
                </a:solidFill>
                <a:latin typeface="Courier New" panose="02070309020205020404" pitchFamily="49" charset="0"/>
                <a:cs typeface="Courier New" panose="02070309020205020404" pitchFamily="49" charset="0"/>
              </a:rPr>
              <a:t>pretext</a:t>
            </a:r>
            <a:r>
              <a:rPr lang="fr-FR" sz="1200" dirty="0">
                <a:solidFill>
                  <a:schemeClr val="tx1"/>
                </a:solidFill>
                <a:latin typeface="Courier New" panose="02070309020205020404" pitchFamily="49" charset="0"/>
                <a:cs typeface="Courier New" panose="02070309020205020404" pitchFamily="49" charset="0"/>
              </a:rPr>
              <a:t>"]</a:t>
            </a:r>
          </a:p>
          <a:p>
            <a:r>
              <a:rPr lang="fr-FR" sz="1200" dirty="0">
                <a:solidFill>
                  <a:schemeClr val="tx1"/>
                </a:solidFill>
                <a:latin typeface="Courier New" panose="02070309020205020404" pitchFamily="49" charset="0"/>
                <a:cs typeface="Courier New" panose="02070309020205020404" pitchFamily="49" charset="0"/>
              </a:rPr>
              <a:t>        },</a:t>
            </a:r>
          </a:p>
          <a:p>
            <a:r>
              <a:rPr lang="fr-FR" sz="1200" dirty="0">
                <a:solidFill>
                  <a:schemeClr val="tx1"/>
                </a:solidFill>
                <a:latin typeface="Courier New" panose="02070309020205020404" pitchFamily="49" charset="0"/>
                <a:cs typeface="Courier New" panose="02070309020205020404" pitchFamily="49" charset="0"/>
              </a:rPr>
              <a:t>		{ "</a:t>
            </a:r>
            <a:r>
              <a:rPr lang="fr-FR" sz="1200" dirty="0" err="1">
                <a:solidFill>
                  <a:schemeClr val="tx1"/>
                </a:solidFill>
                <a:latin typeface="Courier New" panose="02070309020205020404" pitchFamily="49" charset="0"/>
                <a:cs typeface="Courier New" panose="02070309020205020404" pitchFamily="49" charset="0"/>
              </a:rPr>
              <a:t>text</a:t>
            </a:r>
            <a:r>
              <a:rPr lang="fr-FR" sz="1200" dirty="0">
                <a:solidFill>
                  <a:schemeClr val="tx1"/>
                </a:solidFill>
                <a:latin typeface="Courier New" panose="02070309020205020404" pitchFamily="49" charset="0"/>
                <a:cs typeface="Courier New" panose="02070309020205020404" pitchFamily="49" charset="0"/>
              </a:rPr>
              <a:t>": "Attachement avec champs",</a:t>
            </a:r>
          </a:p>
          <a:p>
            <a:r>
              <a:rPr lang="fr-FR" sz="1200" dirty="0">
                <a:solidFill>
                  <a:schemeClr val="tx1"/>
                </a:solidFill>
                <a:latin typeface="Courier New" panose="02070309020205020404" pitchFamily="49" charset="0"/>
                <a:cs typeface="Courier New" panose="02070309020205020404" pitchFamily="49" charset="0"/>
              </a:rPr>
              <a:t>		  "</a:t>
            </a:r>
            <a:r>
              <a:rPr lang="fr-FR" sz="1200" dirty="0" err="1">
                <a:solidFill>
                  <a:schemeClr val="tx1"/>
                </a:solidFill>
                <a:latin typeface="Courier New" panose="02070309020205020404" pitchFamily="49" charset="0"/>
                <a:cs typeface="Courier New" panose="02070309020205020404" pitchFamily="49" charset="0"/>
              </a:rPr>
              <a:t>color</a:t>
            </a:r>
            <a:r>
              <a:rPr lang="fr-FR" sz="1200" dirty="0">
                <a:solidFill>
                  <a:schemeClr val="tx1"/>
                </a:solidFill>
                <a:latin typeface="Courier New" panose="02070309020205020404" pitchFamily="49" charset="0"/>
                <a:cs typeface="Courier New" panose="02070309020205020404" pitchFamily="49" charset="0"/>
              </a:rPr>
              <a:t>": "3333ff",</a:t>
            </a:r>
          </a:p>
          <a:p>
            <a:r>
              <a:rPr lang="fr-FR" sz="1200" dirty="0">
                <a:solidFill>
                  <a:schemeClr val="tx1"/>
                </a:solidFill>
                <a:latin typeface="Courier New" panose="02070309020205020404" pitchFamily="49" charset="0"/>
                <a:cs typeface="Courier New" panose="02070309020205020404" pitchFamily="49" charset="0"/>
              </a:rPr>
              <a:t>		  "</a:t>
            </a:r>
            <a:r>
              <a:rPr lang="fr-FR" sz="1200" dirty="0" err="1">
                <a:solidFill>
                  <a:schemeClr val="tx1"/>
                </a:solidFill>
                <a:latin typeface="Courier New" panose="02070309020205020404" pitchFamily="49" charset="0"/>
                <a:cs typeface="Courier New" panose="02070309020205020404" pitchFamily="49" charset="0"/>
              </a:rPr>
              <a:t>fields</a:t>
            </a:r>
            <a:r>
              <a:rPr lang="fr-FR" sz="1200" dirty="0">
                <a:solidFill>
                  <a:schemeClr val="tx1"/>
                </a:solidFill>
                <a:latin typeface="Courier New" panose="02070309020205020404" pitchFamily="49" charset="0"/>
                <a:cs typeface="Courier New" panose="02070309020205020404" pitchFamily="49" charset="0"/>
              </a:rPr>
              <a:t>": [</a:t>
            </a:r>
          </a:p>
          <a:p>
            <a:r>
              <a:rPr lang="fr-FR" sz="1200" dirty="0">
                <a:solidFill>
                  <a:schemeClr val="tx1"/>
                </a:solidFill>
                <a:latin typeface="Courier New" panose="02070309020205020404" pitchFamily="49" charset="0"/>
                <a:cs typeface="Courier New" panose="02070309020205020404" pitchFamily="49" charset="0"/>
              </a:rPr>
              <a:t>				{ "</a:t>
            </a:r>
            <a:r>
              <a:rPr lang="fr-FR" sz="1200" dirty="0" err="1">
                <a:solidFill>
                  <a:schemeClr val="tx1"/>
                </a:solidFill>
                <a:latin typeface="Courier New" panose="02070309020205020404" pitchFamily="49" charset="0"/>
                <a:cs typeface="Courier New" panose="02070309020205020404" pitchFamily="49" charset="0"/>
              </a:rPr>
              <a:t>title</a:t>
            </a:r>
            <a:r>
              <a:rPr lang="fr-FR" sz="1200" dirty="0">
                <a:solidFill>
                  <a:schemeClr val="tx1"/>
                </a:solidFill>
                <a:latin typeface="Courier New" panose="02070309020205020404" pitchFamily="49" charset="0"/>
                <a:cs typeface="Courier New" panose="02070309020205020404" pitchFamily="49" charset="0"/>
              </a:rPr>
              <a:t>": "champs 1",</a:t>
            </a:r>
          </a:p>
          <a:p>
            <a:r>
              <a:rPr lang="fr-FR" sz="1200" dirty="0">
                <a:solidFill>
                  <a:schemeClr val="tx1"/>
                </a:solidFill>
                <a:latin typeface="Courier New" panose="02070309020205020404" pitchFamily="49" charset="0"/>
                <a:cs typeface="Courier New" panose="02070309020205020404" pitchFamily="49" charset="0"/>
              </a:rPr>
              <a:t>				  "value": "valeur du champs 1",</a:t>
            </a:r>
          </a:p>
          <a:p>
            <a:r>
              <a:rPr lang="fr-FR" sz="1200" dirty="0">
                <a:solidFill>
                  <a:schemeClr val="tx1"/>
                </a:solidFill>
                <a:latin typeface="Courier New" panose="02070309020205020404" pitchFamily="49" charset="0"/>
                <a:cs typeface="Courier New" panose="02070309020205020404" pitchFamily="49" charset="0"/>
              </a:rPr>
              <a:t>				  "short":</a:t>
            </a:r>
            <a:r>
              <a:rPr lang="fr-FR" sz="1200" dirty="0" err="1">
                <a:solidFill>
                  <a:schemeClr val="tx1"/>
                </a:solidFill>
                <a:latin typeface="Courier New" panose="02070309020205020404" pitchFamily="49" charset="0"/>
                <a:cs typeface="Courier New" panose="02070309020205020404" pitchFamily="49" charset="0"/>
              </a:rPr>
              <a:t>true</a:t>
            </a:r>
            <a:endParaRPr lang="fr-FR" sz="1200" dirty="0">
              <a:solidFill>
                <a:schemeClr val="tx1"/>
              </a:solidFill>
              <a:latin typeface="Courier New" panose="02070309020205020404" pitchFamily="49" charset="0"/>
              <a:cs typeface="Courier New" panose="02070309020205020404" pitchFamily="49" charset="0"/>
            </a:endParaRPr>
          </a:p>
          <a:p>
            <a:r>
              <a:rPr lang="fr-FR" sz="1200" dirty="0">
                <a:solidFill>
                  <a:schemeClr val="tx1"/>
                </a:solidFill>
                <a:latin typeface="Courier New" panose="02070309020205020404" pitchFamily="49" charset="0"/>
                <a:cs typeface="Courier New" panose="02070309020205020404" pitchFamily="49" charset="0"/>
              </a:rPr>
              <a:t>				},</a:t>
            </a:r>
          </a:p>
          <a:p>
            <a:r>
              <a:rPr lang="fr-FR" sz="1200" dirty="0">
                <a:solidFill>
                  <a:schemeClr val="tx1"/>
                </a:solidFill>
                <a:latin typeface="Courier New" panose="02070309020205020404" pitchFamily="49" charset="0"/>
                <a:cs typeface="Courier New" panose="02070309020205020404" pitchFamily="49" charset="0"/>
              </a:rPr>
              <a:t>				{ "</a:t>
            </a:r>
            <a:r>
              <a:rPr lang="fr-FR" sz="1200" dirty="0" err="1">
                <a:solidFill>
                  <a:schemeClr val="tx1"/>
                </a:solidFill>
                <a:latin typeface="Courier New" panose="02070309020205020404" pitchFamily="49" charset="0"/>
                <a:cs typeface="Courier New" panose="02070309020205020404" pitchFamily="49" charset="0"/>
              </a:rPr>
              <a:t>title</a:t>
            </a:r>
            <a:r>
              <a:rPr lang="fr-FR" sz="1200" dirty="0">
                <a:solidFill>
                  <a:schemeClr val="tx1"/>
                </a:solidFill>
                <a:latin typeface="Courier New" panose="02070309020205020404" pitchFamily="49" charset="0"/>
                <a:cs typeface="Courier New" panose="02070309020205020404" pitchFamily="49" charset="0"/>
              </a:rPr>
              <a:t>": "champs 2",</a:t>
            </a:r>
          </a:p>
          <a:p>
            <a:r>
              <a:rPr lang="fr-FR" sz="1200" dirty="0">
                <a:solidFill>
                  <a:schemeClr val="tx1"/>
                </a:solidFill>
                <a:latin typeface="Courier New" panose="02070309020205020404" pitchFamily="49" charset="0"/>
                <a:cs typeface="Courier New" panose="02070309020205020404" pitchFamily="49" charset="0"/>
              </a:rPr>
              <a:t>				  "value": "valeur du champs 2",</a:t>
            </a:r>
          </a:p>
          <a:p>
            <a:r>
              <a:rPr lang="fr-FR" sz="1200" dirty="0">
                <a:solidFill>
                  <a:schemeClr val="tx1"/>
                </a:solidFill>
                <a:latin typeface="Courier New" panose="02070309020205020404" pitchFamily="49" charset="0"/>
                <a:cs typeface="Courier New" panose="02070309020205020404" pitchFamily="49" charset="0"/>
              </a:rPr>
              <a:t>				  "short":</a:t>
            </a:r>
            <a:r>
              <a:rPr lang="fr-FR" sz="1200" dirty="0" err="1">
                <a:solidFill>
                  <a:schemeClr val="tx1"/>
                </a:solidFill>
                <a:latin typeface="Courier New" panose="02070309020205020404" pitchFamily="49" charset="0"/>
                <a:cs typeface="Courier New" panose="02070309020205020404" pitchFamily="49" charset="0"/>
              </a:rPr>
              <a:t>true</a:t>
            </a:r>
            <a:endParaRPr lang="fr-FR" sz="1200" dirty="0">
              <a:solidFill>
                <a:schemeClr val="tx1"/>
              </a:solidFill>
              <a:latin typeface="Courier New" panose="02070309020205020404" pitchFamily="49" charset="0"/>
              <a:cs typeface="Courier New" panose="02070309020205020404" pitchFamily="49" charset="0"/>
            </a:endParaRPr>
          </a:p>
          <a:p>
            <a:r>
              <a:rPr lang="fr-FR" sz="1200" dirty="0">
                <a:solidFill>
                  <a:schemeClr val="tx1"/>
                </a:solidFill>
                <a:latin typeface="Courier New" panose="02070309020205020404" pitchFamily="49" charset="0"/>
                <a:cs typeface="Courier New" panose="02070309020205020404" pitchFamily="49" charset="0"/>
              </a:rPr>
              <a:t>				}</a:t>
            </a:r>
          </a:p>
          <a:p>
            <a:r>
              <a:rPr lang="fr-FR" sz="1200" dirty="0">
                <a:solidFill>
                  <a:schemeClr val="tx1"/>
                </a:solidFill>
                <a:latin typeface="Courier New" panose="02070309020205020404" pitchFamily="49" charset="0"/>
                <a:cs typeface="Courier New" panose="02070309020205020404" pitchFamily="49" charset="0"/>
              </a:rPr>
              <a:t>				 ]</a:t>
            </a:r>
          </a:p>
          <a:p>
            <a:r>
              <a:rPr lang="fr-FR" sz="1200" dirty="0">
                <a:solidFill>
                  <a:schemeClr val="tx1"/>
                </a:solidFill>
                <a:latin typeface="Courier New" panose="02070309020205020404" pitchFamily="49" charset="0"/>
                <a:cs typeface="Courier New" panose="02070309020205020404" pitchFamily="49" charset="0"/>
              </a:rPr>
              <a:t>		}</a:t>
            </a:r>
          </a:p>
          <a:p>
            <a:r>
              <a:rPr lang="fr-FR" sz="1200" dirty="0">
                <a:solidFill>
                  <a:schemeClr val="tx1"/>
                </a:solidFill>
                <a:latin typeface="Courier New" panose="02070309020205020404" pitchFamily="49" charset="0"/>
                <a:cs typeface="Courier New" panose="02070309020205020404" pitchFamily="49" charset="0"/>
              </a:rPr>
              <a:t>    ]</a:t>
            </a:r>
          </a:p>
          <a:p>
            <a:r>
              <a:rPr lang="fr-FR" sz="1200" dirty="0">
                <a:solidFill>
                  <a:schemeClr val="tx1"/>
                </a:solidFill>
                <a:latin typeface="Courier New" panose="02070309020205020404" pitchFamily="49" charset="0"/>
                <a:cs typeface="Courier New" panose="02070309020205020404" pitchFamily="49" charset="0"/>
              </a:rPr>
              <a:t>}</a:t>
            </a:r>
          </a:p>
        </p:txBody>
      </p:sp>
      <p:pic>
        <p:nvPicPr>
          <p:cNvPr id="9" name="Image 8">
            <a:extLst>
              <a:ext uri="{FF2B5EF4-FFF2-40B4-BE49-F238E27FC236}">
                <a16:creationId xmlns:a16="http://schemas.microsoft.com/office/drawing/2014/main" id="{40E9AA40-49A6-46B5-8A2E-AD29B0FA41B7}"/>
              </a:ext>
            </a:extLst>
          </p:cNvPr>
          <p:cNvPicPr>
            <a:picLocks noChangeAspect="1"/>
          </p:cNvPicPr>
          <p:nvPr/>
        </p:nvPicPr>
        <p:blipFill>
          <a:blip r:embed="rId2"/>
          <a:stretch>
            <a:fillRect/>
          </a:stretch>
        </p:blipFill>
        <p:spPr>
          <a:xfrm>
            <a:off x="5709504" y="2100080"/>
            <a:ext cx="6048375" cy="3570957"/>
          </a:xfrm>
          <a:prstGeom prst="rect">
            <a:avLst/>
          </a:prstGeom>
        </p:spPr>
      </p:pic>
    </p:spTree>
    <p:extLst>
      <p:ext uri="{BB962C8B-B14F-4D97-AF65-F5344CB8AC3E}">
        <p14:creationId xmlns:p14="http://schemas.microsoft.com/office/powerpoint/2010/main" val="7915743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9F06BC-D7B5-43CA-BEB0-62D9793659C5}"/>
              </a:ext>
            </a:extLst>
          </p:cNvPr>
          <p:cNvSpPr>
            <a:spLocks noGrp="1"/>
          </p:cNvSpPr>
          <p:nvPr>
            <p:ph type="title"/>
          </p:nvPr>
        </p:nvSpPr>
        <p:spPr/>
        <p:txBody>
          <a:bodyPr/>
          <a:lstStyle/>
          <a:p>
            <a:r>
              <a:rPr lang="fr-FR" dirty="0"/>
              <a:t>Formatter votre réponse Slack – </a:t>
            </a:r>
            <a:r>
              <a:rPr lang="fr-FR" dirty="0" err="1"/>
              <a:t>Lab</a:t>
            </a:r>
            <a:r>
              <a:rPr lang="fr-FR" dirty="0"/>
              <a:t> 5</a:t>
            </a:r>
          </a:p>
        </p:txBody>
      </p:sp>
      <p:sp>
        <p:nvSpPr>
          <p:cNvPr id="3" name="Espace réservé du contenu 2">
            <a:extLst>
              <a:ext uri="{FF2B5EF4-FFF2-40B4-BE49-F238E27FC236}">
                <a16:creationId xmlns:a16="http://schemas.microsoft.com/office/drawing/2014/main" id="{E0966995-38FB-4811-8DEE-48A77347AA7D}"/>
              </a:ext>
            </a:extLst>
          </p:cNvPr>
          <p:cNvSpPr>
            <a:spLocks noGrp="1"/>
          </p:cNvSpPr>
          <p:nvPr>
            <p:ph idx="1"/>
          </p:nvPr>
        </p:nvSpPr>
        <p:spPr/>
        <p:txBody>
          <a:bodyPr>
            <a:normAutofit/>
          </a:bodyPr>
          <a:lstStyle/>
          <a:p>
            <a:pPr>
              <a:buFont typeface="Courier New" panose="02070309020205020404" pitchFamily="49" charset="0"/>
              <a:buChar char="o"/>
            </a:pPr>
            <a:r>
              <a:rPr lang="fr-FR" sz="2400" dirty="0"/>
              <a:t> Construire une réponse Slack qui </a:t>
            </a:r>
          </a:p>
          <a:p>
            <a:pPr lvl="1">
              <a:buFont typeface="Arial" panose="020B0604020202020204" pitchFamily="34" charset="0"/>
              <a:buChar char="•"/>
            </a:pPr>
            <a:r>
              <a:rPr lang="fr-FR" sz="2200" dirty="0"/>
              <a:t> Mette en gras le nom de la ville</a:t>
            </a:r>
          </a:p>
          <a:p>
            <a:pPr lvl="1">
              <a:buFont typeface="Arial" panose="020B0604020202020204" pitchFamily="34" charset="0"/>
              <a:buChar char="•"/>
            </a:pPr>
            <a:r>
              <a:rPr lang="fr-FR" sz="2200" dirty="0"/>
              <a:t> Utilise deux champs pour indiquer les températures minimum et maximum</a:t>
            </a:r>
          </a:p>
          <a:p>
            <a:pPr lvl="1">
              <a:buFont typeface="Arial" panose="020B0604020202020204" pitchFamily="34" charset="0"/>
              <a:buChar char="•"/>
            </a:pPr>
            <a:r>
              <a:rPr lang="fr-FR" sz="2200" dirty="0"/>
              <a:t> Affiche un émoji en rapport avec le type de temps</a:t>
            </a:r>
          </a:p>
          <a:p>
            <a:pPr lvl="2">
              <a:buFont typeface="Wingdings" panose="05000000000000000000" pitchFamily="2" charset="2"/>
              <a:buChar char="Ø"/>
            </a:pPr>
            <a:r>
              <a:rPr lang="fr-FR" sz="1800" dirty="0">
                <a:hlinkClick r:id="rId2"/>
              </a:rPr>
              <a:t> https://www.webpagefx.com/tools/emoji-cheat-sheet/</a:t>
            </a:r>
            <a:endParaRPr lang="fr-FR" sz="1800" dirty="0"/>
          </a:p>
          <a:p>
            <a:pPr lvl="2">
              <a:buFont typeface="Wingdings" panose="05000000000000000000" pitchFamily="2" charset="2"/>
              <a:buChar char="Ø"/>
            </a:pPr>
            <a:r>
              <a:rPr lang="fr-FR" sz="1800" dirty="0"/>
              <a:t> Catalogue complet : </a:t>
            </a:r>
            <a:r>
              <a:rPr lang="fr-FR" sz="1800" dirty="0">
                <a:hlinkClick r:id="rId3"/>
              </a:rPr>
              <a:t>https://unicodey.com/emoji-data/table.htm</a:t>
            </a:r>
            <a:r>
              <a:rPr lang="fr-FR" sz="1800" dirty="0"/>
              <a:t> </a:t>
            </a:r>
          </a:p>
          <a:p>
            <a:pPr lvl="2">
              <a:buFont typeface="Wingdings" panose="05000000000000000000" pitchFamily="2" charset="2"/>
              <a:buChar char="Ø"/>
            </a:pPr>
            <a:r>
              <a:rPr lang="fr-FR" sz="1800" dirty="0"/>
              <a:t> </a:t>
            </a:r>
            <a:r>
              <a:rPr lang="fr-FR" sz="1800" dirty="0" err="1"/>
              <a:t>sunny</a:t>
            </a:r>
            <a:r>
              <a:rPr lang="fr-FR" sz="1800" dirty="0"/>
              <a:t>, </a:t>
            </a:r>
            <a:r>
              <a:rPr lang="fr-FR" sz="1800" dirty="0" err="1"/>
              <a:t>umbrella</a:t>
            </a:r>
            <a:r>
              <a:rPr lang="fr-FR" sz="1800" dirty="0"/>
              <a:t>, cloud, </a:t>
            </a:r>
            <a:r>
              <a:rPr lang="fr-FR" sz="1800" dirty="0" err="1"/>
              <a:t>partly_sunny</a:t>
            </a:r>
            <a:endParaRPr lang="fr-FR" sz="1800" dirty="0"/>
          </a:p>
          <a:p>
            <a:pPr>
              <a:buFont typeface="Courier New" panose="02070309020205020404" pitchFamily="49" charset="0"/>
              <a:buChar char="o"/>
            </a:pPr>
            <a:r>
              <a:rPr lang="fr-FR" sz="2400" dirty="0"/>
              <a:t> Consulter la page : </a:t>
            </a:r>
            <a:r>
              <a:rPr lang="fr-FR" sz="2400" dirty="0">
                <a:hlinkClick r:id="rId4"/>
              </a:rPr>
              <a:t>https://openweathermap.org/weather-conditions</a:t>
            </a:r>
            <a:r>
              <a:rPr lang="fr-FR" sz="2400" dirty="0"/>
              <a:t> pour déterminer le type de temps (</a:t>
            </a:r>
            <a:r>
              <a:rPr lang="fr-FR" sz="2400" dirty="0" err="1"/>
              <a:t>json.weather</a:t>
            </a:r>
            <a:r>
              <a:rPr lang="fr-FR" sz="2400" dirty="0"/>
              <a:t>[0].id).</a:t>
            </a:r>
          </a:p>
          <a:p>
            <a:endParaRPr lang="fr-FR" dirty="0"/>
          </a:p>
        </p:txBody>
      </p:sp>
      <p:sp>
        <p:nvSpPr>
          <p:cNvPr id="4" name="Espace réservé de la date 3">
            <a:extLst>
              <a:ext uri="{FF2B5EF4-FFF2-40B4-BE49-F238E27FC236}">
                <a16:creationId xmlns:a16="http://schemas.microsoft.com/office/drawing/2014/main" id="{0FD947D5-B810-43A4-9FFD-482D530C2261}"/>
              </a:ext>
            </a:extLst>
          </p:cNvPr>
          <p:cNvSpPr>
            <a:spLocks noGrp="1"/>
          </p:cNvSpPr>
          <p:nvPr>
            <p:ph type="dt" sz="half" idx="10"/>
          </p:nvPr>
        </p:nvSpPr>
        <p:spPr/>
        <p:txBody>
          <a:bodyPr/>
          <a:lstStyle/>
          <a:p>
            <a:fld id="{EAE601B6-8068-4725-8D45-0B9C1957BD95}" type="datetime1">
              <a:rPr lang="en-US" smtClean="0"/>
              <a:t>11/21/2019</a:t>
            </a:fld>
            <a:endParaRPr lang="en-US" dirty="0"/>
          </a:p>
        </p:txBody>
      </p:sp>
      <p:sp>
        <p:nvSpPr>
          <p:cNvPr id="5" name="Espace réservé du pied de page 4">
            <a:extLst>
              <a:ext uri="{FF2B5EF4-FFF2-40B4-BE49-F238E27FC236}">
                <a16:creationId xmlns:a16="http://schemas.microsoft.com/office/drawing/2014/main" id="{CF3CDA11-A28A-4AB5-AF1E-7EB60FD43549}"/>
              </a:ext>
            </a:extLst>
          </p:cNvPr>
          <p:cNvSpPr>
            <a:spLocks noGrp="1"/>
          </p:cNvSpPr>
          <p:nvPr>
            <p:ph type="ftr" sz="quarter" idx="11"/>
          </p:nvPr>
        </p:nvSpPr>
        <p:spPr/>
        <p:txBody>
          <a:bodyPr/>
          <a:lstStyle/>
          <a:p>
            <a:r>
              <a:rPr lang="en-US"/>
              <a:t>Hugues Van-Eylen</a:t>
            </a:r>
            <a:endParaRPr lang="en-US" dirty="0"/>
          </a:p>
        </p:txBody>
      </p:sp>
      <p:sp>
        <p:nvSpPr>
          <p:cNvPr id="6" name="Espace réservé du numéro de diapositive 5">
            <a:extLst>
              <a:ext uri="{FF2B5EF4-FFF2-40B4-BE49-F238E27FC236}">
                <a16:creationId xmlns:a16="http://schemas.microsoft.com/office/drawing/2014/main" id="{368AACCA-DAD0-47D1-81C1-39FE08DECA45}"/>
              </a:ext>
            </a:extLst>
          </p:cNvPr>
          <p:cNvSpPr>
            <a:spLocks noGrp="1"/>
          </p:cNvSpPr>
          <p:nvPr>
            <p:ph type="sldNum" sz="quarter" idx="12"/>
          </p:nvPr>
        </p:nvSpPr>
        <p:spPr/>
        <p:txBody>
          <a:bodyPr/>
          <a:lstStyle/>
          <a:p>
            <a:fld id="{629637A9-119A-49DA-BD12-AAC58B377D80}" type="slidenum">
              <a:rPr lang="en-US" smtClean="0"/>
              <a:t>62</a:t>
            </a:fld>
            <a:endParaRPr lang="en-US" dirty="0"/>
          </a:p>
        </p:txBody>
      </p:sp>
      <p:pic>
        <p:nvPicPr>
          <p:cNvPr id="7" name="Image 6">
            <a:extLst>
              <a:ext uri="{FF2B5EF4-FFF2-40B4-BE49-F238E27FC236}">
                <a16:creationId xmlns:a16="http://schemas.microsoft.com/office/drawing/2014/main" id="{1E31A192-9D0F-4D5B-BD72-C3A12021D82E}"/>
              </a:ext>
            </a:extLst>
          </p:cNvPr>
          <p:cNvPicPr>
            <a:picLocks noChangeAspect="1"/>
          </p:cNvPicPr>
          <p:nvPr/>
        </p:nvPicPr>
        <p:blipFill>
          <a:blip r:embed="rId5">
            <a:duotone>
              <a:schemeClr val="accent1">
                <a:shade val="45000"/>
                <a:satMod val="135000"/>
              </a:schemeClr>
              <a:prstClr val="white"/>
            </a:duotone>
          </a:blip>
          <a:stretch>
            <a:fillRect/>
          </a:stretch>
        </p:blipFill>
        <p:spPr>
          <a:xfrm>
            <a:off x="11345327" y="38131"/>
            <a:ext cx="724196" cy="724196"/>
          </a:xfrm>
          <a:prstGeom prst="rect">
            <a:avLst/>
          </a:prstGeom>
        </p:spPr>
      </p:pic>
    </p:spTree>
    <p:extLst>
      <p:ext uri="{BB962C8B-B14F-4D97-AF65-F5344CB8AC3E}">
        <p14:creationId xmlns:p14="http://schemas.microsoft.com/office/powerpoint/2010/main" val="8025813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83303F-A1C4-467B-8901-0EF285E27B68}"/>
              </a:ext>
            </a:extLst>
          </p:cNvPr>
          <p:cNvSpPr>
            <a:spLocks noGrp="1"/>
          </p:cNvSpPr>
          <p:nvPr>
            <p:ph type="title"/>
          </p:nvPr>
        </p:nvSpPr>
        <p:spPr/>
        <p:txBody>
          <a:bodyPr/>
          <a:lstStyle/>
          <a:p>
            <a:r>
              <a:rPr lang="fr-FR" dirty="0"/>
              <a:t>Capacités avancées</a:t>
            </a:r>
          </a:p>
        </p:txBody>
      </p:sp>
      <p:sp>
        <p:nvSpPr>
          <p:cNvPr id="3" name="Espace réservé du contenu 2">
            <a:extLst>
              <a:ext uri="{FF2B5EF4-FFF2-40B4-BE49-F238E27FC236}">
                <a16:creationId xmlns:a16="http://schemas.microsoft.com/office/drawing/2014/main" id="{1E5C65F3-D924-4DE2-BCB1-C6100465D2EF}"/>
              </a:ext>
            </a:extLst>
          </p:cNvPr>
          <p:cNvSpPr>
            <a:spLocks noGrp="1"/>
          </p:cNvSpPr>
          <p:nvPr>
            <p:ph idx="1"/>
          </p:nvPr>
        </p:nvSpPr>
        <p:spPr/>
        <p:txBody>
          <a:bodyPr/>
          <a:lstStyle/>
          <a:p>
            <a:pPr>
              <a:buFont typeface="Courier New" panose="02070309020205020404" pitchFamily="49" charset="0"/>
              <a:buChar char="o"/>
            </a:pPr>
            <a:r>
              <a:rPr lang="fr-FR" sz="3200" dirty="0"/>
              <a:t> Les entités systèmes</a:t>
            </a:r>
          </a:p>
          <a:p>
            <a:pPr>
              <a:buFont typeface="Courier New" panose="02070309020205020404" pitchFamily="49" charset="0"/>
              <a:buChar char="o"/>
            </a:pPr>
            <a:r>
              <a:rPr lang="fr-FR" sz="3200" dirty="0"/>
              <a:t> Le slot-</a:t>
            </a:r>
            <a:r>
              <a:rPr lang="fr-FR" sz="3200" dirty="0" err="1"/>
              <a:t>filling</a:t>
            </a:r>
            <a:endParaRPr lang="fr-FR" sz="3200" dirty="0"/>
          </a:p>
          <a:p>
            <a:pPr>
              <a:buFont typeface="Courier New" panose="02070309020205020404" pitchFamily="49" charset="0"/>
              <a:buChar char="o"/>
            </a:pPr>
            <a:r>
              <a:rPr lang="fr-FR" sz="3200" dirty="0"/>
              <a:t> Les contextes et la gestion d’une mémoire de conversation</a:t>
            </a:r>
          </a:p>
          <a:p>
            <a:pPr>
              <a:buFont typeface="Courier New" panose="02070309020205020404" pitchFamily="49" charset="0"/>
              <a:buChar char="o"/>
            </a:pPr>
            <a:r>
              <a:rPr lang="fr-FR" sz="3200" dirty="0"/>
              <a:t> Entité système </a:t>
            </a:r>
            <a:r>
              <a:rPr lang="fr-FR" sz="3200" dirty="0" err="1"/>
              <a:t>sys.any</a:t>
            </a:r>
            <a:endParaRPr lang="fr-FR" sz="3200" dirty="0"/>
          </a:p>
          <a:p>
            <a:endParaRPr lang="fr-FR" dirty="0"/>
          </a:p>
        </p:txBody>
      </p:sp>
      <p:sp>
        <p:nvSpPr>
          <p:cNvPr id="4" name="Espace réservé de la date 3">
            <a:extLst>
              <a:ext uri="{FF2B5EF4-FFF2-40B4-BE49-F238E27FC236}">
                <a16:creationId xmlns:a16="http://schemas.microsoft.com/office/drawing/2014/main" id="{138B6AA7-922A-4B8D-836D-615374E5C40A}"/>
              </a:ext>
            </a:extLst>
          </p:cNvPr>
          <p:cNvSpPr>
            <a:spLocks noGrp="1"/>
          </p:cNvSpPr>
          <p:nvPr>
            <p:ph type="dt" sz="half" idx="10"/>
          </p:nvPr>
        </p:nvSpPr>
        <p:spPr/>
        <p:txBody>
          <a:bodyPr/>
          <a:lstStyle/>
          <a:p>
            <a:fld id="{EAE601B6-8068-4725-8D45-0B9C1957BD95}" type="datetime1">
              <a:rPr lang="en-US" smtClean="0"/>
              <a:t>11/21/2019</a:t>
            </a:fld>
            <a:endParaRPr lang="en-US" dirty="0"/>
          </a:p>
        </p:txBody>
      </p:sp>
      <p:sp>
        <p:nvSpPr>
          <p:cNvPr id="5" name="Espace réservé du pied de page 4">
            <a:extLst>
              <a:ext uri="{FF2B5EF4-FFF2-40B4-BE49-F238E27FC236}">
                <a16:creationId xmlns:a16="http://schemas.microsoft.com/office/drawing/2014/main" id="{30E7EA38-3364-4850-9F15-97072A1DBA68}"/>
              </a:ext>
            </a:extLst>
          </p:cNvPr>
          <p:cNvSpPr>
            <a:spLocks noGrp="1"/>
          </p:cNvSpPr>
          <p:nvPr>
            <p:ph type="ftr" sz="quarter" idx="11"/>
          </p:nvPr>
        </p:nvSpPr>
        <p:spPr/>
        <p:txBody>
          <a:bodyPr/>
          <a:lstStyle/>
          <a:p>
            <a:r>
              <a:rPr lang="en-US"/>
              <a:t>Hugues Van-Eylen</a:t>
            </a:r>
            <a:endParaRPr lang="en-US" dirty="0"/>
          </a:p>
        </p:txBody>
      </p:sp>
      <p:sp>
        <p:nvSpPr>
          <p:cNvPr id="6" name="Espace réservé du numéro de diapositive 5">
            <a:extLst>
              <a:ext uri="{FF2B5EF4-FFF2-40B4-BE49-F238E27FC236}">
                <a16:creationId xmlns:a16="http://schemas.microsoft.com/office/drawing/2014/main" id="{51986B0E-7920-4D90-B228-3A9EE21B8C9F}"/>
              </a:ext>
            </a:extLst>
          </p:cNvPr>
          <p:cNvSpPr>
            <a:spLocks noGrp="1"/>
          </p:cNvSpPr>
          <p:nvPr>
            <p:ph type="sldNum" sz="quarter" idx="12"/>
          </p:nvPr>
        </p:nvSpPr>
        <p:spPr/>
        <p:txBody>
          <a:bodyPr/>
          <a:lstStyle/>
          <a:p>
            <a:fld id="{629637A9-119A-49DA-BD12-AAC58B377D80}" type="slidenum">
              <a:rPr lang="en-US" smtClean="0"/>
              <a:t>63</a:t>
            </a:fld>
            <a:endParaRPr lang="en-US" dirty="0"/>
          </a:p>
        </p:txBody>
      </p:sp>
    </p:spTree>
    <p:extLst>
      <p:ext uri="{BB962C8B-B14F-4D97-AF65-F5344CB8AC3E}">
        <p14:creationId xmlns:p14="http://schemas.microsoft.com/office/powerpoint/2010/main" val="18445042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4A9019-E480-404F-A6C1-F71328FDBC5A}"/>
              </a:ext>
            </a:extLst>
          </p:cNvPr>
          <p:cNvSpPr>
            <a:spLocks noGrp="1"/>
          </p:cNvSpPr>
          <p:nvPr>
            <p:ph type="title"/>
          </p:nvPr>
        </p:nvSpPr>
        <p:spPr>
          <a:xfrm>
            <a:off x="1097280" y="286603"/>
            <a:ext cx="10058400" cy="1450757"/>
          </a:xfrm>
        </p:spPr>
        <p:txBody>
          <a:bodyPr>
            <a:normAutofit/>
          </a:bodyPr>
          <a:lstStyle/>
          <a:p>
            <a:r>
              <a:rPr lang="fr-FR" dirty="0"/>
              <a:t>Entités système et Slot-</a:t>
            </a:r>
            <a:r>
              <a:rPr lang="fr-FR" dirty="0" err="1"/>
              <a:t>filling</a:t>
            </a:r>
            <a:endParaRPr lang="fr-FR" dirty="0"/>
          </a:p>
        </p:txBody>
      </p:sp>
      <p:graphicFrame>
        <p:nvGraphicFramePr>
          <p:cNvPr id="8" name="Espace réservé du contenu 2">
            <a:extLst>
              <a:ext uri="{FF2B5EF4-FFF2-40B4-BE49-F238E27FC236}">
                <a16:creationId xmlns:a16="http://schemas.microsoft.com/office/drawing/2014/main" id="{825CA8DE-5805-4907-8496-F25F13036179}"/>
              </a:ext>
            </a:extLst>
          </p:cNvPr>
          <p:cNvGraphicFramePr>
            <a:graphicFrameLocks noGrp="1"/>
          </p:cNvGraphicFramePr>
          <p:nvPr>
            <p:ph idx="1"/>
            <p:extLst>
              <p:ext uri="{D42A27DB-BD31-4B8C-83A1-F6EECF244321}">
                <p14:modId xmlns:p14="http://schemas.microsoft.com/office/powerpoint/2010/main" val="3037020909"/>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pace réservé de la date 3">
            <a:extLst>
              <a:ext uri="{FF2B5EF4-FFF2-40B4-BE49-F238E27FC236}">
                <a16:creationId xmlns:a16="http://schemas.microsoft.com/office/drawing/2014/main" id="{8B4299FC-B38F-4BBA-9D2B-AA9985E3C8CC}"/>
              </a:ext>
            </a:extLst>
          </p:cNvPr>
          <p:cNvSpPr>
            <a:spLocks noGrp="1"/>
          </p:cNvSpPr>
          <p:nvPr>
            <p:ph type="dt" sz="half" idx="10"/>
          </p:nvPr>
        </p:nvSpPr>
        <p:spPr>
          <a:xfrm>
            <a:off x="1097280" y="6459785"/>
            <a:ext cx="2472271" cy="365125"/>
          </a:xfrm>
        </p:spPr>
        <p:txBody>
          <a:bodyPr>
            <a:normAutofit/>
          </a:bodyPr>
          <a:lstStyle/>
          <a:p>
            <a:pPr>
              <a:spcAft>
                <a:spcPts val="600"/>
              </a:spcAft>
            </a:pPr>
            <a:fld id="{EAE601B6-8068-4725-8D45-0B9C1957BD95}" type="datetime1">
              <a:rPr lang="en-US" smtClean="0"/>
              <a:pPr>
                <a:spcAft>
                  <a:spcPts val="600"/>
                </a:spcAft>
              </a:pPr>
              <a:t>11/21/2019</a:t>
            </a:fld>
            <a:endParaRPr lang="en-US"/>
          </a:p>
        </p:txBody>
      </p:sp>
      <p:sp>
        <p:nvSpPr>
          <p:cNvPr id="5" name="Espace réservé du pied de page 4">
            <a:extLst>
              <a:ext uri="{FF2B5EF4-FFF2-40B4-BE49-F238E27FC236}">
                <a16:creationId xmlns:a16="http://schemas.microsoft.com/office/drawing/2014/main" id="{4D1D03D6-B269-41E7-9FD9-C931D26F2244}"/>
              </a:ext>
            </a:extLst>
          </p:cNvPr>
          <p:cNvSpPr>
            <a:spLocks noGrp="1"/>
          </p:cNvSpPr>
          <p:nvPr>
            <p:ph type="ftr" sz="quarter" idx="11"/>
          </p:nvPr>
        </p:nvSpPr>
        <p:spPr>
          <a:xfrm>
            <a:off x="3686185" y="6459785"/>
            <a:ext cx="4822804" cy="365125"/>
          </a:xfrm>
        </p:spPr>
        <p:txBody>
          <a:bodyPr>
            <a:normAutofit/>
          </a:bodyPr>
          <a:lstStyle/>
          <a:p>
            <a:pPr>
              <a:spcAft>
                <a:spcPts val="600"/>
              </a:spcAft>
            </a:pPr>
            <a:r>
              <a:rPr lang="en-US"/>
              <a:t>Hugues Van-Eylen</a:t>
            </a:r>
          </a:p>
        </p:txBody>
      </p:sp>
      <p:sp>
        <p:nvSpPr>
          <p:cNvPr id="6" name="Espace réservé du numéro de diapositive 5">
            <a:extLst>
              <a:ext uri="{FF2B5EF4-FFF2-40B4-BE49-F238E27FC236}">
                <a16:creationId xmlns:a16="http://schemas.microsoft.com/office/drawing/2014/main" id="{D7EAC7AB-1F60-43BD-A0CC-42A593271240}"/>
              </a:ext>
            </a:extLst>
          </p:cNvPr>
          <p:cNvSpPr>
            <a:spLocks noGrp="1"/>
          </p:cNvSpPr>
          <p:nvPr>
            <p:ph type="sldNum" sz="quarter" idx="12"/>
          </p:nvPr>
        </p:nvSpPr>
        <p:spPr>
          <a:xfrm>
            <a:off x="9900458" y="6459785"/>
            <a:ext cx="1312025" cy="365125"/>
          </a:xfrm>
        </p:spPr>
        <p:txBody>
          <a:bodyPr>
            <a:normAutofit/>
          </a:bodyPr>
          <a:lstStyle/>
          <a:p>
            <a:pPr>
              <a:spcAft>
                <a:spcPts val="600"/>
              </a:spcAft>
            </a:pPr>
            <a:fld id="{629637A9-119A-49DA-BD12-AAC58B377D80}" type="slidenum">
              <a:rPr lang="en-US" smtClean="0"/>
              <a:pPr>
                <a:spcAft>
                  <a:spcPts val="600"/>
                </a:spcAft>
              </a:pPr>
              <a:t>64</a:t>
            </a:fld>
            <a:endParaRPr lang="en-US"/>
          </a:p>
        </p:txBody>
      </p:sp>
    </p:spTree>
    <p:extLst>
      <p:ext uri="{BB962C8B-B14F-4D97-AF65-F5344CB8AC3E}">
        <p14:creationId xmlns:p14="http://schemas.microsoft.com/office/powerpoint/2010/main" val="885060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4E61256A-F2A9-4A05-9B10-4C9062B44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9E2A2B41-353D-4649-9D2E-3FB80C804B38}"/>
              </a:ext>
            </a:extLst>
          </p:cNvPr>
          <p:cNvPicPr>
            <a:picLocks noChangeAspect="1"/>
          </p:cNvPicPr>
          <p:nvPr/>
        </p:nvPicPr>
        <p:blipFill>
          <a:blip r:embed="rId2"/>
          <a:stretch>
            <a:fillRect/>
          </a:stretch>
        </p:blipFill>
        <p:spPr>
          <a:xfrm>
            <a:off x="633999" y="459676"/>
            <a:ext cx="6275667" cy="5777542"/>
          </a:xfrm>
          <a:prstGeom prst="rect">
            <a:avLst/>
          </a:prstGeom>
        </p:spPr>
      </p:pic>
      <p:sp>
        <p:nvSpPr>
          <p:cNvPr id="19" name="Rectangle 18">
            <a:extLst>
              <a:ext uri="{FF2B5EF4-FFF2-40B4-BE49-F238E27FC236}">
                <a16:creationId xmlns:a16="http://schemas.microsoft.com/office/drawing/2014/main" id="{8B263507-3AEE-4000-B76D-C3E1320C3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F5FF26C9-F144-4874-B745-B27A21191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5BC11923-395F-4F00-B233-6FB3857AF21B}"/>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dirty="0" err="1">
                <a:solidFill>
                  <a:srgbClr val="FFFFFF"/>
                </a:solidFill>
              </a:rPr>
              <a:t>Entité</a:t>
            </a:r>
            <a:r>
              <a:rPr lang="en-US" sz="4400" dirty="0">
                <a:solidFill>
                  <a:srgbClr val="FFFFFF"/>
                </a:solidFill>
              </a:rPr>
              <a:t> </a:t>
            </a:r>
            <a:r>
              <a:rPr lang="en-US" sz="4400" dirty="0" err="1">
                <a:solidFill>
                  <a:srgbClr val="FFFFFF"/>
                </a:solidFill>
              </a:rPr>
              <a:t>système</a:t>
            </a:r>
            <a:br>
              <a:rPr lang="en-US" sz="4400" dirty="0">
                <a:solidFill>
                  <a:srgbClr val="FFFFFF"/>
                </a:solidFill>
              </a:rPr>
            </a:br>
            <a:r>
              <a:rPr lang="en-US" sz="4400" dirty="0">
                <a:solidFill>
                  <a:srgbClr val="FFFFFF"/>
                </a:solidFill>
              </a:rPr>
              <a:t>Temps</a:t>
            </a:r>
          </a:p>
        </p:txBody>
      </p:sp>
      <p:sp>
        <p:nvSpPr>
          <p:cNvPr id="3" name="Espace réservé de la date 2">
            <a:extLst>
              <a:ext uri="{FF2B5EF4-FFF2-40B4-BE49-F238E27FC236}">
                <a16:creationId xmlns:a16="http://schemas.microsoft.com/office/drawing/2014/main" id="{020D2FD2-6B39-4D2C-A07A-B330A8BD5913}"/>
              </a:ext>
            </a:extLst>
          </p:cNvPr>
          <p:cNvSpPr>
            <a:spLocks noGrp="1"/>
          </p:cNvSpPr>
          <p:nvPr>
            <p:ph type="dt" sz="half" idx="10"/>
          </p:nvPr>
        </p:nvSpPr>
        <p:spPr>
          <a:xfrm>
            <a:off x="8096885" y="6459785"/>
            <a:ext cx="2787425" cy="365125"/>
          </a:xfrm>
        </p:spPr>
        <p:txBody>
          <a:bodyPr vert="horz" lIns="91440" tIns="45720" rIns="91440" bIns="45720" rtlCol="0" anchor="ctr">
            <a:normAutofit/>
          </a:bodyPr>
          <a:lstStyle/>
          <a:p>
            <a:pPr defTabSz="914400">
              <a:spcAft>
                <a:spcPts val="600"/>
              </a:spcAft>
            </a:pPr>
            <a:fld id="{6C0D2CF0-5615-4BCC-9252-CF870D63713E}" type="datetime1">
              <a:rPr lang="en-US" smtClean="0"/>
              <a:pPr defTabSz="914400">
                <a:spcAft>
                  <a:spcPts val="600"/>
                </a:spcAft>
              </a:pPr>
              <a:t>11/21/2019</a:t>
            </a:fld>
            <a:endParaRPr lang="en-US"/>
          </a:p>
        </p:txBody>
      </p:sp>
      <p:sp>
        <p:nvSpPr>
          <p:cNvPr id="4" name="Espace réservé du pied de page 3">
            <a:extLst>
              <a:ext uri="{FF2B5EF4-FFF2-40B4-BE49-F238E27FC236}">
                <a16:creationId xmlns:a16="http://schemas.microsoft.com/office/drawing/2014/main" id="{70E458B0-C76F-47A8-8F1B-9B5BF29EFEFA}"/>
              </a:ext>
            </a:extLst>
          </p:cNvPr>
          <p:cNvSpPr>
            <a:spLocks noGrp="1"/>
          </p:cNvSpPr>
          <p:nvPr>
            <p:ph type="ftr" sz="quarter" idx="11"/>
          </p:nvPr>
        </p:nvSpPr>
        <p:spPr>
          <a:xfrm>
            <a:off x="274849" y="6459785"/>
            <a:ext cx="7050183" cy="365125"/>
          </a:xfrm>
        </p:spPr>
        <p:txBody>
          <a:bodyPr vert="horz" lIns="91440" tIns="45720" rIns="91440" bIns="45720" rtlCol="0" anchor="ctr">
            <a:normAutofit/>
          </a:bodyPr>
          <a:lstStyle/>
          <a:p>
            <a:pPr algn="l" defTabSz="914400">
              <a:spcAft>
                <a:spcPts val="600"/>
              </a:spcAft>
            </a:pPr>
            <a:r>
              <a:rPr lang="en-US" kern="1200" cap="all" baseline="0">
                <a:solidFill>
                  <a:schemeClr val="tx2"/>
                </a:solidFill>
                <a:latin typeface="+mn-lt"/>
                <a:ea typeface="+mn-ea"/>
                <a:cs typeface="+mn-cs"/>
              </a:rPr>
              <a:t>Hugues Van-Eylen</a:t>
            </a:r>
          </a:p>
        </p:txBody>
      </p:sp>
      <p:sp>
        <p:nvSpPr>
          <p:cNvPr id="5" name="Espace réservé du numéro de diapositive 4">
            <a:extLst>
              <a:ext uri="{FF2B5EF4-FFF2-40B4-BE49-F238E27FC236}">
                <a16:creationId xmlns:a16="http://schemas.microsoft.com/office/drawing/2014/main" id="{DF4F971A-842C-4214-B69D-DB3B9807D54C}"/>
              </a:ext>
            </a:extLst>
          </p:cNvPr>
          <p:cNvSpPr>
            <a:spLocks noGrp="1"/>
          </p:cNvSpPr>
          <p:nvPr>
            <p:ph type="sldNum" sz="quarter" idx="12"/>
          </p:nvPr>
        </p:nvSpPr>
        <p:spPr>
          <a:xfrm>
            <a:off x="11030574" y="6459785"/>
            <a:ext cx="725557" cy="365125"/>
          </a:xfrm>
        </p:spPr>
        <p:txBody>
          <a:bodyPr vert="horz" lIns="91440" tIns="45720" rIns="91440" bIns="45720" rtlCol="0" anchor="ctr">
            <a:normAutofit/>
          </a:bodyPr>
          <a:lstStyle/>
          <a:p>
            <a:pPr defTabSz="914400">
              <a:spcAft>
                <a:spcPts val="600"/>
              </a:spcAft>
            </a:pPr>
            <a:fld id="{4FAB73BC-B049-4115-A692-8D63A059BFB8}" type="slidenum">
              <a:rPr lang="en-US" smtClean="0"/>
              <a:pPr defTabSz="914400">
                <a:spcAft>
                  <a:spcPts val="600"/>
                </a:spcAft>
              </a:pPr>
              <a:t>65</a:t>
            </a:fld>
            <a:endParaRPr lang="en-US"/>
          </a:p>
        </p:txBody>
      </p:sp>
    </p:spTree>
    <p:extLst>
      <p:ext uri="{BB962C8B-B14F-4D97-AF65-F5344CB8AC3E}">
        <p14:creationId xmlns:p14="http://schemas.microsoft.com/office/powerpoint/2010/main" val="12496052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4E61256A-F2A9-4A05-9B10-4C9062B44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33ED528D-676F-48B9-A4A2-2A1EB765A6D9}"/>
              </a:ext>
            </a:extLst>
          </p:cNvPr>
          <p:cNvPicPr>
            <a:picLocks noChangeAspect="1"/>
          </p:cNvPicPr>
          <p:nvPr/>
        </p:nvPicPr>
        <p:blipFill>
          <a:blip r:embed="rId3"/>
          <a:stretch>
            <a:fillRect/>
          </a:stretch>
        </p:blipFill>
        <p:spPr>
          <a:xfrm>
            <a:off x="633999" y="257175"/>
            <a:ext cx="6275667" cy="5886449"/>
          </a:xfrm>
          <a:prstGeom prst="rect">
            <a:avLst/>
          </a:prstGeom>
        </p:spPr>
      </p:pic>
      <p:sp>
        <p:nvSpPr>
          <p:cNvPr id="19" name="Rectangle 18">
            <a:extLst>
              <a:ext uri="{FF2B5EF4-FFF2-40B4-BE49-F238E27FC236}">
                <a16:creationId xmlns:a16="http://schemas.microsoft.com/office/drawing/2014/main" id="{8B263507-3AEE-4000-B76D-C3E1320C3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F5FF26C9-F144-4874-B745-B27A21191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2E58D771-7487-4AF6-A002-9FF4F38C3584}"/>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dirty="0" err="1">
                <a:solidFill>
                  <a:srgbClr val="FFFFFF"/>
                </a:solidFill>
              </a:rPr>
              <a:t>Entité</a:t>
            </a:r>
            <a:r>
              <a:rPr lang="en-US" sz="4400" dirty="0">
                <a:solidFill>
                  <a:srgbClr val="FFFFFF"/>
                </a:solidFill>
              </a:rPr>
              <a:t> </a:t>
            </a:r>
            <a:r>
              <a:rPr lang="en-US" sz="4400" dirty="0" err="1">
                <a:solidFill>
                  <a:srgbClr val="FFFFFF"/>
                </a:solidFill>
              </a:rPr>
              <a:t>système</a:t>
            </a:r>
            <a:br>
              <a:rPr lang="en-US" sz="4400" dirty="0">
                <a:solidFill>
                  <a:srgbClr val="FFFFFF"/>
                </a:solidFill>
              </a:rPr>
            </a:br>
            <a:r>
              <a:rPr lang="en-US" sz="4400" dirty="0" err="1">
                <a:solidFill>
                  <a:srgbClr val="FFFFFF"/>
                </a:solidFill>
              </a:rPr>
              <a:t>Géographie</a:t>
            </a:r>
            <a:endParaRPr lang="en-US" sz="4400" dirty="0">
              <a:solidFill>
                <a:srgbClr val="FFFFFF"/>
              </a:solidFill>
            </a:endParaRPr>
          </a:p>
        </p:txBody>
      </p:sp>
      <p:sp>
        <p:nvSpPr>
          <p:cNvPr id="3" name="Espace réservé de la date 2">
            <a:extLst>
              <a:ext uri="{FF2B5EF4-FFF2-40B4-BE49-F238E27FC236}">
                <a16:creationId xmlns:a16="http://schemas.microsoft.com/office/drawing/2014/main" id="{C8EAC44B-F27C-41D4-95CA-8647277B8783}"/>
              </a:ext>
            </a:extLst>
          </p:cNvPr>
          <p:cNvSpPr>
            <a:spLocks noGrp="1"/>
          </p:cNvSpPr>
          <p:nvPr>
            <p:ph type="dt" sz="half" idx="10"/>
          </p:nvPr>
        </p:nvSpPr>
        <p:spPr>
          <a:xfrm>
            <a:off x="8096885" y="6459785"/>
            <a:ext cx="2787425" cy="365125"/>
          </a:xfrm>
        </p:spPr>
        <p:txBody>
          <a:bodyPr vert="horz" lIns="91440" tIns="45720" rIns="91440" bIns="45720" rtlCol="0" anchor="ctr">
            <a:normAutofit/>
          </a:bodyPr>
          <a:lstStyle/>
          <a:p>
            <a:pPr defTabSz="914400">
              <a:spcAft>
                <a:spcPts val="600"/>
              </a:spcAft>
            </a:pPr>
            <a:fld id="{6C0D2CF0-5615-4BCC-9252-CF870D63713E}" type="datetime1">
              <a:rPr lang="en-US" smtClean="0"/>
              <a:pPr defTabSz="914400">
                <a:spcAft>
                  <a:spcPts val="600"/>
                </a:spcAft>
              </a:pPr>
              <a:t>11/21/2019</a:t>
            </a:fld>
            <a:endParaRPr lang="en-US"/>
          </a:p>
        </p:txBody>
      </p:sp>
      <p:sp>
        <p:nvSpPr>
          <p:cNvPr id="4" name="Espace réservé du pied de page 3">
            <a:extLst>
              <a:ext uri="{FF2B5EF4-FFF2-40B4-BE49-F238E27FC236}">
                <a16:creationId xmlns:a16="http://schemas.microsoft.com/office/drawing/2014/main" id="{0D691925-824A-4181-9732-66B40AC07BDA}"/>
              </a:ext>
            </a:extLst>
          </p:cNvPr>
          <p:cNvSpPr>
            <a:spLocks noGrp="1"/>
          </p:cNvSpPr>
          <p:nvPr>
            <p:ph type="ftr" sz="quarter" idx="11"/>
          </p:nvPr>
        </p:nvSpPr>
        <p:spPr>
          <a:xfrm>
            <a:off x="274849" y="6459785"/>
            <a:ext cx="7050183" cy="365125"/>
          </a:xfrm>
        </p:spPr>
        <p:txBody>
          <a:bodyPr vert="horz" lIns="91440" tIns="45720" rIns="91440" bIns="45720" rtlCol="0" anchor="ctr">
            <a:normAutofit/>
          </a:bodyPr>
          <a:lstStyle/>
          <a:p>
            <a:pPr algn="l" defTabSz="914400">
              <a:spcAft>
                <a:spcPts val="600"/>
              </a:spcAft>
            </a:pPr>
            <a:r>
              <a:rPr lang="en-US" kern="1200" cap="all" baseline="0">
                <a:solidFill>
                  <a:schemeClr val="tx2"/>
                </a:solidFill>
                <a:latin typeface="+mn-lt"/>
                <a:ea typeface="+mn-ea"/>
                <a:cs typeface="+mn-cs"/>
              </a:rPr>
              <a:t>Hugues Van-Eylen</a:t>
            </a:r>
          </a:p>
        </p:txBody>
      </p:sp>
      <p:sp>
        <p:nvSpPr>
          <p:cNvPr id="5" name="Espace réservé du numéro de diapositive 4">
            <a:extLst>
              <a:ext uri="{FF2B5EF4-FFF2-40B4-BE49-F238E27FC236}">
                <a16:creationId xmlns:a16="http://schemas.microsoft.com/office/drawing/2014/main" id="{A85CEF70-07EB-45A8-961C-532F56E22C32}"/>
              </a:ext>
            </a:extLst>
          </p:cNvPr>
          <p:cNvSpPr>
            <a:spLocks noGrp="1"/>
          </p:cNvSpPr>
          <p:nvPr>
            <p:ph type="sldNum" sz="quarter" idx="12"/>
          </p:nvPr>
        </p:nvSpPr>
        <p:spPr>
          <a:xfrm>
            <a:off x="11030574" y="6459785"/>
            <a:ext cx="725557" cy="365125"/>
          </a:xfrm>
        </p:spPr>
        <p:txBody>
          <a:bodyPr vert="horz" lIns="91440" tIns="45720" rIns="91440" bIns="45720" rtlCol="0" anchor="ctr">
            <a:normAutofit/>
          </a:bodyPr>
          <a:lstStyle/>
          <a:p>
            <a:pPr defTabSz="914400">
              <a:spcAft>
                <a:spcPts val="600"/>
              </a:spcAft>
            </a:pPr>
            <a:fld id="{4FAB73BC-B049-4115-A692-8D63A059BFB8}" type="slidenum">
              <a:rPr lang="en-US" smtClean="0"/>
              <a:pPr defTabSz="914400">
                <a:spcAft>
                  <a:spcPts val="600"/>
                </a:spcAft>
              </a:pPr>
              <a:t>66</a:t>
            </a:fld>
            <a:endParaRPr lang="en-US"/>
          </a:p>
        </p:txBody>
      </p:sp>
    </p:spTree>
    <p:extLst>
      <p:ext uri="{BB962C8B-B14F-4D97-AF65-F5344CB8AC3E}">
        <p14:creationId xmlns:p14="http://schemas.microsoft.com/office/powerpoint/2010/main" val="2989479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22B96E-AD46-46E8-AC95-2731334BD086}"/>
              </a:ext>
            </a:extLst>
          </p:cNvPr>
          <p:cNvSpPr>
            <a:spLocks noGrp="1"/>
          </p:cNvSpPr>
          <p:nvPr>
            <p:ph type="title"/>
          </p:nvPr>
        </p:nvSpPr>
        <p:spPr/>
        <p:txBody>
          <a:bodyPr/>
          <a:lstStyle/>
          <a:p>
            <a:r>
              <a:rPr lang="fr-FR" dirty="0"/>
              <a:t>Donner la météo de toutes les villes – </a:t>
            </a:r>
            <a:r>
              <a:rPr lang="fr-FR" dirty="0" err="1"/>
              <a:t>Lab</a:t>
            </a:r>
            <a:r>
              <a:rPr lang="fr-FR" dirty="0"/>
              <a:t> 6</a:t>
            </a:r>
          </a:p>
        </p:txBody>
      </p:sp>
      <p:sp>
        <p:nvSpPr>
          <p:cNvPr id="3" name="Espace réservé du contenu 2">
            <a:extLst>
              <a:ext uri="{FF2B5EF4-FFF2-40B4-BE49-F238E27FC236}">
                <a16:creationId xmlns:a16="http://schemas.microsoft.com/office/drawing/2014/main" id="{1A41CF3F-2926-4F72-A01D-422C88C428D6}"/>
              </a:ext>
            </a:extLst>
          </p:cNvPr>
          <p:cNvSpPr>
            <a:spLocks noGrp="1"/>
          </p:cNvSpPr>
          <p:nvPr>
            <p:ph idx="1"/>
          </p:nvPr>
        </p:nvSpPr>
        <p:spPr/>
        <p:txBody>
          <a:bodyPr>
            <a:normAutofit fontScale="92500" lnSpcReduction="10000"/>
          </a:bodyPr>
          <a:lstStyle/>
          <a:p>
            <a:pPr>
              <a:buFont typeface="Courier New" panose="02070309020205020404" pitchFamily="49" charset="0"/>
              <a:buChar char="o"/>
            </a:pPr>
            <a:r>
              <a:rPr lang="fr-FR" dirty="0"/>
              <a:t> Ajouter une intention « </a:t>
            </a:r>
            <a:r>
              <a:rPr lang="fr-FR" dirty="0" err="1"/>
              <a:t>obtenirMeteoDesVilles</a:t>
            </a:r>
            <a:r>
              <a:rPr lang="fr-FR" dirty="0"/>
              <a:t> »</a:t>
            </a:r>
          </a:p>
          <a:p>
            <a:pPr>
              <a:buFont typeface="Courier New" panose="02070309020205020404" pitchFamily="49" charset="0"/>
              <a:buChar char="o"/>
            </a:pPr>
            <a:r>
              <a:rPr lang="fr-FR" dirty="0"/>
              <a:t> Saisir des phrases d’entraînements </a:t>
            </a:r>
          </a:p>
          <a:p>
            <a:pPr lvl="1">
              <a:buFont typeface="Arial" panose="020B0604020202020204" pitchFamily="34" charset="0"/>
              <a:buChar char="•"/>
            </a:pPr>
            <a:r>
              <a:rPr lang="fr-FR" dirty="0"/>
              <a:t>Quel temps fait-il à Moscou ?</a:t>
            </a:r>
          </a:p>
          <a:p>
            <a:pPr lvl="1">
              <a:buFont typeface="Arial" panose="020B0604020202020204" pitchFamily="34" charset="0"/>
              <a:buChar char="•"/>
            </a:pPr>
            <a:r>
              <a:rPr lang="fr-FR" dirty="0"/>
              <a:t>Quelle est la météo à Pékin ?</a:t>
            </a:r>
          </a:p>
          <a:p>
            <a:pPr>
              <a:buFont typeface="Courier New" panose="02070309020205020404" pitchFamily="49" charset="0"/>
              <a:buChar char="o"/>
            </a:pPr>
            <a:r>
              <a:rPr lang="fr-FR" dirty="0"/>
              <a:t> Observer le comportement de </a:t>
            </a:r>
            <a:r>
              <a:rPr lang="fr-FR" dirty="0" err="1"/>
              <a:t>DialogFlow</a:t>
            </a:r>
            <a:endParaRPr lang="fr-FR" dirty="0"/>
          </a:p>
          <a:p>
            <a:pPr>
              <a:buFont typeface="Courier New" panose="02070309020205020404" pitchFamily="49" charset="0"/>
              <a:buChar char="o"/>
            </a:pPr>
            <a:r>
              <a:rPr lang="fr-FR" dirty="0"/>
              <a:t> Que faut-il faire pour terminer cette intention et tester la météo à Moscou ?</a:t>
            </a:r>
          </a:p>
          <a:p>
            <a:pPr>
              <a:buFont typeface="Courier New" panose="02070309020205020404" pitchFamily="49" charset="0"/>
              <a:buChar char="o"/>
            </a:pPr>
            <a:r>
              <a:rPr lang="fr-FR" dirty="0"/>
              <a:t> Saisissez la phrase de test suivante : « quel est la météo ? » et observer ce qui se passe ?</a:t>
            </a:r>
          </a:p>
          <a:p>
            <a:pPr>
              <a:buFont typeface="Courier New" panose="02070309020205020404" pitchFamily="49" charset="0"/>
              <a:buChar char="o"/>
            </a:pPr>
            <a:r>
              <a:rPr lang="fr-FR" dirty="0"/>
              <a:t> Cliquer « </a:t>
            </a:r>
            <a:r>
              <a:rPr lang="fr-FR" dirty="0" err="1"/>
              <a:t>required</a:t>
            </a:r>
            <a:r>
              <a:rPr lang="fr-FR" dirty="0"/>
              <a:t> » sur le paramètre Ville et saisissez la réponse en cas de paramètre absent</a:t>
            </a:r>
          </a:p>
          <a:p>
            <a:pPr>
              <a:buFont typeface="Courier New" panose="02070309020205020404" pitchFamily="49" charset="0"/>
              <a:buChar char="o"/>
            </a:pPr>
            <a:r>
              <a:rPr lang="fr-FR" dirty="0"/>
              <a:t> Tester</a:t>
            </a:r>
          </a:p>
          <a:p>
            <a:pPr>
              <a:buFont typeface="Courier New" panose="02070309020205020404" pitchFamily="49" charset="0"/>
              <a:buChar char="o"/>
            </a:pPr>
            <a:r>
              <a:rPr lang="fr-FR" dirty="0"/>
              <a:t> essayez la phrase : « quel temps fait-il à Pékin ? » - observer et expliquer – corriger</a:t>
            </a:r>
          </a:p>
          <a:p>
            <a:pPr marL="0" indent="0">
              <a:buNone/>
            </a:pPr>
            <a:endParaRPr lang="fr-FR" dirty="0"/>
          </a:p>
        </p:txBody>
      </p:sp>
      <p:sp>
        <p:nvSpPr>
          <p:cNvPr id="4" name="Espace réservé de la date 3">
            <a:extLst>
              <a:ext uri="{FF2B5EF4-FFF2-40B4-BE49-F238E27FC236}">
                <a16:creationId xmlns:a16="http://schemas.microsoft.com/office/drawing/2014/main" id="{B1489D81-CED0-4BBC-BE07-DE2D3B7CA8DD}"/>
              </a:ext>
            </a:extLst>
          </p:cNvPr>
          <p:cNvSpPr>
            <a:spLocks noGrp="1"/>
          </p:cNvSpPr>
          <p:nvPr>
            <p:ph type="dt" sz="half" idx="10"/>
          </p:nvPr>
        </p:nvSpPr>
        <p:spPr/>
        <p:txBody>
          <a:bodyPr/>
          <a:lstStyle/>
          <a:p>
            <a:fld id="{EAE601B6-8068-4725-8D45-0B9C1957BD95}" type="datetime1">
              <a:rPr lang="en-US" smtClean="0"/>
              <a:t>11/21/2019</a:t>
            </a:fld>
            <a:endParaRPr lang="en-US" dirty="0"/>
          </a:p>
        </p:txBody>
      </p:sp>
      <p:sp>
        <p:nvSpPr>
          <p:cNvPr id="5" name="Espace réservé du pied de page 4">
            <a:extLst>
              <a:ext uri="{FF2B5EF4-FFF2-40B4-BE49-F238E27FC236}">
                <a16:creationId xmlns:a16="http://schemas.microsoft.com/office/drawing/2014/main" id="{5C5846DE-591F-4DAF-AF7D-D1C4B9DE4554}"/>
              </a:ext>
            </a:extLst>
          </p:cNvPr>
          <p:cNvSpPr>
            <a:spLocks noGrp="1"/>
          </p:cNvSpPr>
          <p:nvPr>
            <p:ph type="ftr" sz="quarter" idx="11"/>
          </p:nvPr>
        </p:nvSpPr>
        <p:spPr/>
        <p:txBody>
          <a:bodyPr/>
          <a:lstStyle/>
          <a:p>
            <a:r>
              <a:rPr lang="en-US"/>
              <a:t>Hugues Van-Eylen</a:t>
            </a:r>
            <a:endParaRPr lang="en-US" dirty="0"/>
          </a:p>
        </p:txBody>
      </p:sp>
      <p:sp>
        <p:nvSpPr>
          <p:cNvPr id="6" name="Espace réservé du numéro de diapositive 5">
            <a:extLst>
              <a:ext uri="{FF2B5EF4-FFF2-40B4-BE49-F238E27FC236}">
                <a16:creationId xmlns:a16="http://schemas.microsoft.com/office/drawing/2014/main" id="{69A50672-AA9F-4B93-9E40-C89BE33CF09C}"/>
              </a:ext>
            </a:extLst>
          </p:cNvPr>
          <p:cNvSpPr>
            <a:spLocks noGrp="1"/>
          </p:cNvSpPr>
          <p:nvPr>
            <p:ph type="sldNum" sz="quarter" idx="12"/>
          </p:nvPr>
        </p:nvSpPr>
        <p:spPr/>
        <p:txBody>
          <a:bodyPr/>
          <a:lstStyle/>
          <a:p>
            <a:fld id="{629637A9-119A-49DA-BD12-AAC58B377D80}" type="slidenum">
              <a:rPr lang="en-US" smtClean="0"/>
              <a:t>67</a:t>
            </a:fld>
            <a:endParaRPr lang="en-US" dirty="0"/>
          </a:p>
        </p:txBody>
      </p:sp>
      <p:pic>
        <p:nvPicPr>
          <p:cNvPr id="7" name="Image 6">
            <a:extLst>
              <a:ext uri="{FF2B5EF4-FFF2-40B4-BE49-F238E27FC236}">
                <a16:creationId xmlns:a16="http://schemas.microsoft.com/office/drawing/2014/main" id="{098D3AB7-62D7-4E3F-8E03-DD33124812C1}"/>
              </a:ext>
            </a:extLst>
          </p:cNvPr>
          <p:cNvPicPr>
            <a:picLocks noChangeAspect="1"/>
          </p:cNvPicPr>
          <p:nvPr/>
        </p:nvPicPr>
        <p:blipFill>
          <a:blip r:embed="rId3">
            <a:duotone>
              <a:schemeClr val="accent1">
                <a:shade val="45000"/>
                <a:satMod val="135000"/>
              </a:schemeClr>
              <a:prstClr val="white"/>
            </a:duotone>
          </a:blip>
          <a:stretch>
            <a:fillRect/>
          </a:stretch>
        </p:blipFill>
        <p:spPr>
          <a:xfrm>
            <a:off x="11345327" y="38131"/>
            <a:ext cx="724196" cy="724196"/>
          </a:xfrm>
          <a:prstGeom prst="rect">
            <a:avLst/>
          </a:prstGeom>
        </p:spPr>
      </p:pic>
    </p:spTree>
    <p:extLst>
      <p:ext uri="{BB962C8B-B14F-4D97-AF65-F5344CB8AC3E}">
        <p14:creationId xmlns:p14="http://schemas.microsoft.com/office/powerpoint/2010/main" val="14964835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43BE4F-2035-4420-9EA4-D13B97AD6E5B}"/>
              </a:ext>
            </a:extLst>
          </p:cNvPr>
          <p:cNvSpPr>
            <a:spLocks noGrp="1"/>
          </p:cNvSpPr>
          <p:nvPr>
            <p:ph type="title"/>
          </p:nvPr>
        </p:nvSpPr>
        <p:spPr/>
        <p:txBody>
          <a:bodyPr/>
          <a:lstStyle/>
          <a:p>
            <a:r>
              <a:rPr lang="fr-FR" dirty="0" err="1"/>
              <a:t>Lab</a:t>
            </a:r>
            <a:r>
              <a:rPr lang="fr-FR" dirty="0"/>
              <a:t> 6 Réserver un restaurant</a:t>
            </a:r>
          </a:p>
        </p:txBody>
      </p:sp>
      <p:sp>
        <p:nvSpPr>
          <p:cNvPr id="3" name="Espace réservé du contenu 2">
            <a:extLst>
              <a:ext uri="{FF2B5EF4-FFF2-40B4-BE49-F238E27FC236}">
                <a16:creationId xmlns:a16="http://schemas.microsoft.com/office/drawing/2014/main" id="{ADF079C7-B0DD-4484-A216-12620BE42615}"/>
              </a:ext>
            </a:extLst>
          </p:cNvPr>
          <p:cNvSpPr>
            <a:spLocks noGrp="1"/>
          </p:cNvSpPr>
          <p:nvPr>
            <p:ph idx="1"/>
          </p:nvPr>
        </p:nvSpPr>
        <p:spPr/>
        <p:txBody>
          <a:bodyPr>
            <a:normAutofit/>
          </a:bodyPr>
          <a:lstStyle/>
          <a:p>
            <a:r>
              <a:rPr lang="fr-FR" dirty="0"/>
              <a:t>Intention :  </a:t>
            </a:r>
            <a:r>
              <a:rPr lang="fr-FR" dirty="0" err="1"/>
              <a:t>ReservationRestaurant</a:t>
            </a:r>
            <a:endParaRPr lang="fr-FR" dirty="0"/>
          </a:p>
          <a:p>
            <a:r>
              <a:rPr lang="fr-FR" dirty="0"/>
              <a:t>Paramètres :  nombre de convives, type de nourriture</a:t>
            </a:r>
          </a:p>
          <a:p>
            <a:r>
              <a:rPr lang="fr-FR" dirty="0"/>
              <a:t>Exemples de conversation 1 :</a:t>
            </a:r>
          </a:p>
          <a:p>
            <a:pPr lvl="1"/>
            <a:r>
              <a:rPr lang="fr-FR" dirty="0"/>
              <a:t>Utilisateur : Réserve un restaurant asiatique pour 2 personnes</a:t>
            </a:r>
          </a:p>
          <a:p>
            <a:pPr lvl="1"/>
            <a:r>
              <a:rPr lang="fr-FR" dirty="0"/>
              <a:t>Bot : Entendu, j’ai réservé un restaurant asiatique pour 2 convives</a:t>
            </a:r>
          </a:p>
          <a:p>
            <a:r>
              <a:rPr lang="fr-FR" dirty="0"/>
              <a:t>Exemple de conversation 2 :</a:t>
            </a:r>
          </a:p>
          <a:p>
            <a:pPr lvl="1"/>
            <a:r>
              <a:rPr lang="fr-FR" dirty="0"/>
              <a:t>Utilisateur : Je veux manger italien</a:t>
            </a:r>
          </a:p>
          <a:p>
            <a:pPr lvl="1"/>
            <a:r>
              <a:rPr lang="fr-FR" dirty="0"/>
              <a:t>Bot : Pour combien de personnes ?</a:t>
            </a:r>
          </a:p>
          <a:p>
            <a:pPr lvl="1"/>
            <a:r>
              <a:rPr lang="fr-FR" dirty="0"/>
              <a:t>Utilisateur : 3 convives</a:t>
            </a:r>
          </a:p>
          <a:p>
            <a:pPr lvl="1"/>
            <a:r>
              <a:rPr lang="fr-FR" dirty="0"/>
              <a:t>Bot : Parfait, j’ai réservé un restaurant italien pour 3 convives</a:t>
            </a:r>
          </a:p>
        </p:txBody>
      </p:sp>
      <p:sp>
        <p:nvSpPr>
          <p:cNvPr id="4" name="Espace réservé de la date 3">
            <a:extLst>
              <a:ext uri="{FF2B5EF4-FFF2-40B4-BE49-F238E27FC236}">
                <a16:creationId xmlns:a16="http://schemas.microsoft.com/office/drawing/2014/main" id="{D911FB76-B909-405F-AD14-CB23B59C042C}"/>
              </a:ext>
            </a:extLst>
          </p:cNvPr>
          <p:cNvSpPr>
            <a:spLocks noGrp="1"/>
          </p:cNvSpPr>
          <p:nvPr>
            <p:ph type="dt" sz="half" idx="10"/>
          </p:nvPr>
        </p:nvSpPr>
        <p:spPr/>
        <p:txBody>
          <a:bodyPr/>
          <a:lstStyle/>
          <a:p>
            <a:fld id="{EAE601B6-8068-4725-8D45-0B9C1957BD95}" type="datetime1">
              <a:rPr lang="en-US" smtClean="0"/>
              <a:t>11/21/2019</a:t>
            </a:fld>
            <a:endParaRPr lang="en-US" dirty="0"/>
          </a:p>
        </p:txBody>
      </p:sp>
      <p:sp>
        <p:nvSpPr>
          <p:cNvPr id="5" name="Espace réservé du pied de page 4">
            <a:extLst>
              <a:ext uri="{FF2B5EF4-FFF2-40B4-BE49-F238E27FC236}">
                <a16:creationId xmlns:a16="http://schemas.microsoft.com/office/drawing/2014/main" id="{DECDFA3A-91AE-43DE-A112-43559156DC00}"/>
              </a:ext>
            </a:extLst>
          </p:cNvPr>
          <p:cNvSpPr>
            <a:spLocks noGrp="1"/>
          </p:cNvSpPr>
          <p:nvPr>
            <p:ph type="ftr" sz="quarter" idx="11"/>
          </p:nvPr>
        </p:nvSpPr>
        <p:spPr/>
        <p:txBody>
          <a:bodyPr/>
          <a:lstStyle/>
          <a:p>
            <a:r>
              <a:rPr lang="en-US"/>
              <a:t>Hugues Van-Eylen</a:t>
            </a:r>
            <a:endParaRPr lang="en-US" dirty="0"/>
          </a:p>
        </p:txBody>
      </p:sp>
      <p:sp>
        <p:nvSpPr>
          <p:cNvPr id="6" name="Espace réservé du numéro de diapositive 5">
            <a:extLst>
              <a:ext uri="{FF2B5EF4-FFF2-40B4-BE49-F238E27FC236}">
                <a16:creationId xmlns:a16="http://schemas.microsoft.com/office/drawing/2014/main" id="{945B0772-08B2-46FD-92DF-3A2DD227AC8F}"/>
              </a:ext>
            </a:extLst>
          </p:cNvPr>
          <p:cNvSpPr>
            <a:spLocks noGrp="1"/>
          </p:cNvSpPr>
          <p:nvPr>
            <p:ph type="sldNum" sz="quarter" idx="12"/>
          </p:nvPr>
        </p:nvSpPr>
        <p:spPr/>
        <p:txBody>
          <a:bodyPr/>
          <a:lstStyle/>
          <a:p>
            <a:fld id="{629637A9-119A-49DA-BD12-AAC58B377D80}" type="slidenum">
              <a:rPr lang="en-US" smtClean="0"/>
              <a:t>68</a:t>
            </a:fld>
            <a:endParaRPr lang="en-US" dirty="0"/>
          </a:p>
        </p:txBody>
      </p:sp>
    </p:spTree>
    <p:extLst>
      <p:ext uri="{BB962C8B-B14F-4D97-AF65-F5344CB8AC3E}">
        <p14:creationId xmlns:p14="http://schemas.microsoft.com/office/powerpoint/2010/main" val="33941401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2138F3-A1FC-41BA-A9ED-A6FE8D075AD2}"/>
              </a:ext>
            </a:extLst>
          </p:cNvPr>
          <p:cNvSpPr>
            <a:spLocks noGrp="1"/>
          </p:cNvSpPr>
          <p:nvPr>
            <p:ph type="title"/>
          </p:nvPr>
        </p:nvSpPr>
        <p:spPr/>
        <p:txBody>
          <a:bodyPr/>
          <a:lstStyle/>
          <a:p>
            <a:r>
              <a:rPr lang="fr-FR" dirty="0"/>
              <a:t>Contexte et mémoire</a:t>
            </a:r>
          </a:p>
        </p:txBody>
      </p:sp>
      <p:sp>
        <p:nvSpPr>
          <p:cNvPr id="3" name="Espace réservé du contenu 2">
            <a:extLst>
              <a:ext uri="{FF2B5EF4-FFF2-40B4-BE49-F238E27FC236}">
                <a16:creationId xmlns:a16="http://schemas.microsoft.com/office/drawing/2014/main" id="{A264F215-AAAB-49A7-86F7-956610D4D666}"/>
              </a:ext>
            </a:extLst>
          </p:cNvPr>
          <p:cNvSpPr>
            <a:spLocks noGrp="1"/>
          </p:cNvSpPr>
          <p:nvPr>
            <p:ph idx="1"/>
          </p:nvPr>
        </p:nvSpPr>
        <p:spPr/>
        <p:txBody>
          <a:bodyPr>
            <a:normAutofit/>
          </a:bodyPr>
          <a:lstStyle/>
          <a:p>
            <a:pPr>
              <a:buFont typeface="Courier New" panose="02070309020205020404" pitchFamily="49" charset="0"/>
              <a:buChar char="o"/>
            </a:pPr>
            <a:r>
              <a:rPr lang="fr-FR" sz="2400" dirty="0"/>
              <a:t> Objectif d’un contexte</a:t>
            </a:r>
          </a:p>
          <a:p>
            <a:pPr lvl="1">
              <a:buFont typeface="Arial" panose="020B0604020202020204" pitchFamily="34" charset="0"/>
              <a:buChar char="•"/>
            </a:pPr>
            <a:r>
              <a:rPr lang="fr-FR" sz="2200" dirty="0"/>
              <a:t>transmettre des informations d’un échanges sur l’autre</a:t>
            </a:r>
          </a:p>
          <a:p>
            <a:pPr lvl="1">
              <a:buFont typeface="Arial" panose="020B0604020202020204" pitchFamily="34" charset="0"/>
              <a:buChar char="•"/>
            </a:pPr>
            <a:r>
              <a:rPr lang="fr-FR" sz="2200" dirty="0"/>
              <a:t>Informations rangées en général dans un dictionnaire</a:t>
            </a:r>
          </a:p>
          <a:p>
            <a:pPr>
              <a:buFont typeface="Courier New" panose="02070309020205020404" pitchFamily="49" charset="0"/>
              <a:buChar char="o"/>
            </a:pPr>
            <a:r>
              <a:rPr lang="fr-FR" sz="2400" dirty="0"/>
              <a:t> Implémentation dans </a:t>
            </a:r>
            <a:r>
              <a:rPr lang="fr-FR" sz="2400" dirty="0" err="1"/>
              <a:t>DialogFlow</a:t>
            </a:r>
            <a:endParaRPr lang="fr-FR" sz="2400" dirty="0"/>
          </a:p>
          <a:p>
            <a:pPr lvl="1">
              <a:buFont typeface="Arial" panose="020B0604020202020204" pitchFamily="34" charset="0"/>
              <a:buChar char="•"/>
            </a:pPr>
            <a:r>
              <a:rPr lang="fr-FR" sz="2200" dirty="0"/>
              <a:t>Contextes d’entrées d’une intention : celle-ci ne peut être déclenchée que si un de ces contextes est présent</a:t>
            </a:r>
          </a:p>
          <a:p>
            <a:pPr lvl="1">
              <a:buFont typeface="Arial" panose="020B0604020202020204" pitchFamily="34" charset="0"/>
              <a:buChar char="•"/>
            </a:pPr>
            <a:r>
              <a:rPr lang="fr-FR" sz="2200" dirty="0"/>
              <a:t>Contextes de sortie d’une intention : celles-ci sont produites si cette intention est déclenchée et les paramètres de l’intention sont ajoutés au contexte</a:t>
            </a:r>
          </a:p>
          <a:p>
            <a:pPr>
              <a:buFont typeface="Courier New" panose="02070309020205020404" pitchFamily="49" charset="0"/>
              <a:buChar char="o"/>
            </a:pPr>
            <a:r>
              <a:rPr lang="fr-FR" sz="2400" dirty="0"/>
              <a:t> Exemple : tester la requête précédente de slot-</a:t>
            </a:r>
            <a:r>
              <a:rPr lang="fr-FR" sz="2400" dirty="0" err="1"/>
              <a:t>filling</a:t>
            </a:r>
            <a:r>
              <a:rPr lang="fr-FR" sz="2400" dirty="0"/>
              <a:t> dans la console </a:t>
            </a:r>
            <a:r>
              <a:rPr lang="fr-FR" sz="2400" dirty="0" err="1"/>
              <a:t>DialogFlow</a:t>
            </a:r>
            <a:r>
              <a:rPr lang="fr-FR" sz="2400" dirty="0"/>
              <a:t> et regarder les contextes utilisés pour réaliser ce mécanisme.</a:t>
            </a:r>
          </a:p>
          <a:p>
            <a:endParaRPr lang="fr-FR" dirty="0"/>
          </a:p>
        </p:txBody>
      </p:sp>
      <p:sp>
        <p:nvSpPr>
          <p:cNvPr id="4" name="Espace réservé de la date 3">
            <a:extLst>
              <a:ext uri="{FF2B5EF4-FFF2-40B4-BE49-F238E27FC236}">
                <a16:creationId xmlns:a16="http://schemas.microsoft.com/office/drawing/2014/main" id="{F393E6E5-49D4-4989-8818-B6F8C377FD0F}"/>
              </a:ext>
            </a:extLst>
          </p:cNvPr>
          <p:cNvSpPr>
            <a:spLocks noGrp="1"/>
          </p:cNvSpPr>
          <p:nvPr>
            <p:ph type="dt" sz="half" idx="10"/>
          </p:nvPr>
        </p:nvSpPr>
        <p:spPr/>
        <p:txBody>
          <a:bodyPr/>
          <a:lstStyle/>
          <a:p>
            <a:fld id="{EAE601B6-8068-4725-8D45-0B9C1957BD95}" type="datetime1">
              <a:rPr lang="en-US" smtClean="0"/>
              <a:t>11/21/2019</a:t>
            </a:fld>
            <a:endParaRPr lang="en-US" dirty="0"/>
          </a:p>
        </p:txBody>
      </p:sp>
      <p:sp>
        <p:nvSpPr>
          <p:cNvPr id="5" name="Espace réservé du pied de page 4">
            <a:extLst>
              <a:ext uri="{FF2B5EF4-FFF2-40B4-BE49-F238E27FC236}">
                <a16:creationId xmlns:a16="http://schemas.microsoft.com/office/drawing/2014/main" id="{AF2F3080-2C44-420C-85EE-E36B86CB8873}"/>
              </a:ext>
            </a:extLst>
          </p:cNvPr>
          <p:cNvSpPr>
            <a:spLocks noGrp="1"/>
          </p:cNvSpPr>
          <p:nvPr>
            <p:ph type="ftr" sz="quarter" idx="11"/>
          </p:nvPr>
        </p:nvSpPr>
        <p:spPr/>
        <p:txBody>
          <a:bodyPr/>
          <a:lstStyle/>
          <a:p>
            <a:r>
              <a:rPr lang="en-US"/>
              <a:t>Hugues Van-Eylen</a:t>
            </a:r>
            <a:endParaRPr lang="en-US" dirty="0"/>
          </a:p>
        </p:txBody>
      </p:sp>
      <p:sp>
        <p:nvSpPr>
          <p:cNvPr id="6" name="Espace réservé du numéro de diapositive 5">
            <a:extLst>
              <a:ext uri="{FF2B5EF4-FFF2-40B4-BE49-F238E27FC236}">
                <a16:creationId xmlns:a16="http://schemas.microsoft.com/office/drawing/2014/main" id="{309474A0-3D44-43D2-A084-4F2BA9D69430}"/>
              </a:ext>
            </a:extLst>
          </p:cNvPr>
          <p:cNvSpPr>
            <a:spLocks noGrp="1"/>
          </p:cNvSpPr>
          <p:nvPr>
            <p:ph type="sldNum" sz="quarter" idx="12"/>
          </p:nvPr>
        </p:nvSpPr>
        <p:spPr/>
        <p:txBody>
          <a:bodyPr/>
          <a:lstStyle/>
          <a:p>
            <a:fld id="{629637A9-119A-49DA-BD12-AAC58B377D80}" type="slidenum">
              <a:rPr lang="en-US" smtClean="0"/>
              <a:t>69</a:t>
            </a:fld>
            <a:endParaRPr lang="en-US" dirty="0"/>
          </a:p>
        </p:txBody>
      </p:sp>
    </p:spTree>
    <p:extLst>
      <p:ext uri="{BB962C8B-B14F-4D97-AF65-F5344CB8AC3E}">
        <p14:creationId xmlns:p14="http://schemas.microsoft.com/office/powerpoint/2010/main" val="3457101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Historique</a:t>
            </a:r>
          </a:p>
        </p:txBody>
      </p:sp>
      <p:sp>
        <p:nvSpPr>
          <p:cNvPr id="4" name="ZoneTexte 3"/>
          <p:cNvSpPr txBox="1"/>
          <p:nvPr/>
        </p:nvSpPr>
        <p:spPr>
          <a:xfrm>
            <a:off x="1419497" y="2134416"/>
            <a:ext cx="974626" cy="523220"/>
          </a:xfrm>
          <a:prstGeom prst="rect">
            <a:avLst/>
          </a:prstGeom>
          <a:noFill/>
          <a:scene3d>
            <a:camera prst="orthographicFront"/>
            <a:lightRig rig="threePt" dir="t"/>
          </a:scene3d>
          <a:sp3d>
            <a:bevelT prst="slope"/>
          </a:sp3d>
        </p:spPr>
        <p:txBody>
          <a:bodyPr wrap="none" rtlCol="0">
            <a:spAutoFit/>
            <a:sp3d/>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800" b="0" i="1" u="none" strike="noStrike" kern="1200" cap="none" spc="0" normalizeH="0" baseline="0" noProof="0" dirty="0">
                <a:ln>
                  <a:noFill/>
                </a:ln>
                <a:solidFill>
                  <a:prstClr val="black"/>
                </a:solidFill>
                <a:effectLst>
                  <a:outerShdw blurRad="50800" dist="38100" dir="8100000" algn="tr" rotWithShape="0">
                    <a:prstClr val="black">
                      <a:alpha val="40000"/>
                    </a:prstClr>
                  </a:outerShdw>
                </a:effectLst>
                <a:uLnTx/>
                <a:uFillTx/>
                <a:latin typeface="Calibri" panose="020F0502020204030204"/>
                <a:ea typeface="+mn-ea"/>
                <a:cs typeface="+mn-cs"/>
              </a:rPr>
              <a:t>ELIZA</a:t>
            </a:r>
          </a:p>
        </p:txBody>
      </p:sp>
      <p:sp>
        <p:nvSpPr>
          <p:cNvPr id="5" name="ZoneTexte 4"/>
          <p:cNvSpPr txBox="1"/>
          <p:nvPr/>
        </p:nvSpPr>
        <p:spPr>
          <a:xfrm>
            <a:off x="1299913" y="1876425"/>
            <a:ext cx="121379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(MIT 1960)</a:t>
            </a:r>
          </a:p>
        </p:txBody>
      </p:sp>
      <p:sp>
        <p:nvSpPr>
          <p:cNvPr id="6" name="ZoneTexte 5"/>
          <p:cNvSpPr txBox="1"/>
          <p:nvPr/>
        </p:nvSpPr>
        <p:spPr>
          <a:xfrm>
            <a:off x="3771900" y="2124891"/>
            <a:ext cx="1359924" cy="523220"/>
          </a:xfrm>
          <a:prstGeom prst="rect">
            <a:avLst/>
          </a:prstGeom>
          <a:noFill/>
          <a:effectLst>
            <a:outerShdw blurRad="50800" dist="38100" dir="8100000" algn="tr" rotWithShape="0">
              <a:prstClr val="black">
                <a:alpha val="40000"/>
              </a:prstClr>
            </a:outerShdw>
          </a:effectLst>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A.L.I.C.E</a:t>
            </a:r>
          </a:p>
        </p:txBody>
      </p:sp>
      <p:sp>
        <p:nvSpPr>
          <p:cNvPr id="7" name="ZoneTexte 6"/>
          <p:cNvSpPr txBox="1"/>
          <p:nvPr/>
        </p:nvSpPr>
        <p:spPr>
          <a:xfrm>
            <a:off x="3256663" y="1866900"/>
            <a:ext cx="239039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(Carnegie Mellon 1995)</a:t>
            </a:r>
          </a:p>
        </p:txBody>
      </p:sp>
      <p:sp>
        <p:nvSpPr>
          <p:cNvPr id="8" name="ZoneTexte 7"/>
          <p:cNvSpPr txBox="1"/>
          <p:nvPr/>
        </p:nvSpPr>
        <p:spPr>
          <a:xfrm>
            <a:off x="1414304" y="2847975"/>
            <a:ext cx="1065356"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0" i="1" u="none" strike="noStrike" kern="1200" cap="none" spc="0" normalizeH="0" baseline="0" noProof="0" dirty="0">
                <a:ln>
                  <a:noFill/>
                </a:ln>
                <a:solidFill>
                  <a:prstClr val="black"/>
                </a:solidFill>
                <a:effectLst/>
                <a:uLnTx/>
                <a:uFillTx/>
                <a:latin typeface="Calibri" panose="020F0502020204030204"/>
                <a:ea typeface="+mn-ea"/>
                <a:cs typeface="+mn-cs"/>
              </a:rPr>
              <a:t>Pattern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0" i="1" u="none" strike="noStrike" kern="1200" cap="none" spc="0" normalizeH="0" baseline="0" noProof="0" dirty="0" err="1">
                <a:ln>
                  <a:noFill/>
                </a:ln>
                <a:solidFill>
                  <a:prstClr val="black"/>
                </a:solidFill>
                <a:effectLst/>
                <a:uLnTx/>
                <a:uFillTx/>
                <a:latin typeface="Calibri" panose="020F0502020204030204"/>
                <a:ea typeface="+mn-ea"/>
                <a:cs typeface="+mn-cs"/>
              </a:rPr>
              <a:t>matching</a:t>
            </a:r>
            <a:endParaRPr kumimoji="0" lang="fr-FR"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ZoneTexte 8"/>
          <p:cNvSpPr txBox="1"/>
          <p:nvPr/>
        </p:nvSpPr>
        <p:spPr>
          <a:xfrm>
            <a:off x="3780527" y="2847974"/>
            <a:ext cx="1342676"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0" i="1" u="none" strike="noStrike" kern="1200" cap="none" spc="0" normalizeH="0" baseline="0" noProof="0" dirty="0">
                <a:ln>
                  <a:noFill/>
                </a:ln>
                <a:solidFill>
                  <a:prstClr val="black"/>
                </a:solidFill>
                <a:effectLst/>
                <a:uLnTx/>
                <a:uFillTx/>
                <a:latin typeface="Calibri" panose="020F0502020204030204"/>
                <a:ea typeface="+mn-ea"/>
                <a:cs typeface="+mn-cs"/>
              </a:rPr>
              <a:t>AIML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0" i="1" u="none" strike="noStrike" kern="1200" cap="none" spc="0" normalizeH="0" baseline="0" noProof="0" dirty="0">
                <a:ln>
                  <a:noFill/>
                </a:ln>
                <a:solidFill>
                  <a:prstClr val="black"/>
                </a:solidFill>
                <a:effectLst/>
                <a:uLnTx/>
                <a:uFillTx/>
                <a:latin typeface="Calibri" panose="020F0502020204030204"/>
                <a:ea typeface="+mn-ea"/>
                <a:cs typeface="+mn-cs"/>
              </a:rPr>
              <a:t>heuristiques</a:t>
            </a:r>
          </a:p>
        </p:txBody>
      </p:sp>
      <p:pic>
        <p:nvPicPr>
          <p:cNvPr id="3" name="Image 2"/>
          <p:cNvPicPr>
            <a:picLocks noChangeAspect="1"/>
          </p:cNvPicPr>
          <p:nvPr/>
        </p:nvPicPr>
        <p:blipFill>
          <a:blip r:embed="rId2"/>
          <a:stretch>
            <a:fillRect/>
          </a:stretch>
        </p:blipFill>
        <p:spPr>
          <a:xfrm>
            <a:off x="6903728" y="2690606"/>
            <a:ext cx="1296931" cy="1296931"/>
          </a:xfrm>
          <a:prstGeom prst="rect">
            <a:avLst/>
          </a:prstGeom>
        </p:spPr>
      </p:pic>
      <p:sp>
        <p:nvSpPr>
          <p:cNvPr id="10" name="ZoneTexte 9"/>
          <p:cNvSpPr txBox="1"/>
          <p:nvPr/>
        </p:nvSpPr>
        <p:spPr>
          <a:xfrm>
            <a:off x="6509601" y="2167386"/>
            <a:ext cx="2085186" cy="523220"/>
          </a:xfrm>
          <a:prstGeom prst="rect">
            <a:avLst/>
          </a:prstGeom>
          <a:noFill/>
          <a:effectLst>
            <a:outerShdw blurRad="50800" dist="38100" dir="8100000" algn="tr" rotWithShape="0">
              <a:prstClr val="black">
                <a:alpha val="40000"/>
              </a:prstClr>
            </a:outerShdw>
          </a:effectLst>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SmarterChild</a:t>
            </a:r>
            <a:endPar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ZoneTexte 10"/>
          <p:cNvSpPr txBox="1"/>
          <p:nvPr/>
        </p:nvSpPr>
        <p:spPr>
          <a:xfrm>
            <a:off x="6390017" y="1832179"/>
            <a:ext cx="235897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(AOL, Messenger 2000)</a:t>
            </a:r>
          </a:p>
        </p:txBody>
      </p:sp>
      <p:pic>
        <p:nvPicPr>
          <p:cNvPr id="12" name="Image 11"/>
          <p:cNvPicPr>
            <a:picLocks noChangeAspect="1"/>
          </p:cNvPicPr>
          <p:nvPr/>
        </p:nvPicPr>
        <p:blipFill>
          <a:blip r:embed="rId3"/>
          <a:stretch>
            <a:fillRect/>
          </a:stretch>
        </p:blipFill>
        <p:spPr>
          <a:xfrm>
            <a:off x="1299913" y="4408232"/>
            <a:ext cx="1410829" cy="1410829"/>
          </a:xfrm>
          <a:prstGeom prst="rect">
            <a:avLst/>
          </a:prstGeom>
        </p:spPr>
      </p:pic>
      <p:sp>
        <p:nvSpPr>
          <p:cNvPr id="13" name="ZoneTexte 12"/>
          <p:cNvSpPr txBox="1"/>
          <p:nvPr/>
        </p:nvSpPr>
        <p:spPr>
          <a:xfrm>
            <a:off x="1484124" y="4038900"/>
            <a:ext cx="122661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(IBM 2006)</a:t>
            </a:r>
          </a:p>
        </p:txBody>
      </p:sp>
      <p:pic>
        <p:nvPicPr>
          <p:cNvPr id="14" name="Image 13"/>
          <p:cNvPicPr>
            <a:picLocks noChangeAspect="1"/>
          </p:cNvPicPr>
          <p:nvPr/>
        </p:nvPicPr>
        <p:blipFill>
          <a:blip r:embed="rId4"/>
          <a:stretch>
            <a:fillRect/>
          </a:stretch>
        </p:blipFill>
        <p:spPr>
          <a:xfrm>
            <a:off x="3771900" y="4737810"/>
            <a:ext cx="1417763" cy="1081251"/>
          </a:xfrm>
          <a:prstGeom prst="rect">
            <a:avLst/>
          </a:prstGeom>
        </p:spPr>
      </p:pic>
      <p:sp>
        <p:nvSpPr>
          <p:cNvPr id="15" name="ZoneTexte 14"/>
          <p:cNvSpPr txBox="1"/>
          <p:nvPr/>
        </p:nvSpPr>
        <p:spPr>
          <a:xfrm>
            <a:off x="3675884" y="4063149"/>
            <a:ext cx="173637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Siri</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Apple 2010)</a:t>
            </a:r>
          </a:p>
        </p:txBody>
      </p:sp>
      <p:pic>
        <p:nvPicPr>
          <p:cNvPr id="16" name="Image 15"/>
          <p:cNvPicPr>
            <a:picLocks noChangeAspect="1"/>
          </p:cNvPicPr>
          <p:nvPr/>
        </p:nvPicPr>
        <p:blipFill>
          <a:blip r:embed="rId5"/>
          <a:stretch>
            <a:fillRect/>
          </a:stretch>
        </p:blipFill>
        <p:spPr>
          <a:xfrm>
            <a:off x="6616742" y="4694746"/>
            <a:ext cx="1583917" cy="1124315"/>
          </a:xfrm>
          <a:prstGeom prst="rect">
            <a:avLst/>
          </a:prstGeom>
        </p:spPr>
      </p:pic>
      <p:sp>
        <p:nvSpPr>
          <p:cNvPr id="17" name="ZoneTexte 16"/>
          <p:cNvSpPr txBox="1"/>
          <p:nvPr/>
        </p:nvSpPr>
        <p:spPr>
          <a:xfrm>
            <a:off x="6616742" y="4156475"/>
            <a:ext cx="216129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(Amazon Alexa 2015)</a:t>
            </a:r>
          </a:p>
        </p:txBody>
      </p:sp>
      <p:pic>
        <p:nvPicPr>
          <p:cNvPr id="18" name="Image 17"/>
          <p:cNvPicPr>
            <a:picLocks noChangeAspect="1"/>
          </p:cNvPicPr>
          <p:nvPr/>
        </p:nvPicPr>
        <p:blipFill>
          <a:blip r:embed="rId6"/>
          <a:stretch>
            <a:fillRect/>
          </a:stretch>
        </p:blipFill>
        <p:spPr>
          <a:xfrm>
            <a:off x="9300546" y="4705622"/>
            <a:ext cx="2070535" cy="987486"/>
          </a:xfrm>
          <a:prstGeom prst="rect">
            <a:avLst/>
          </a:prstGeom>
        </p:spPr>
      </p:pic>
      <p:sp>
        <p:nvSpPr>
          <p:cNvPr id="19" name="ZoneTexte 18"/>
          <p:cNvSpPr txBox="1"/>
          <p:nvPr/>
        </p:nvSpPr>
        <p:spPr>
          <a:xfrm>
            <a:off x="9150730" y="4017975"/>
            <a:ext cx="2220351"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(Facebook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messenger</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Plateforme 2016)</a:t>
            </a:r>
          </a:p>
        </p:txBody>
      </p:sp>
      <p:sp>
        <p:nvSpPr>
          <p:cNvPr id="20" name="Espace réservé de la date 19"/>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E72D4D8-6CE3-49AB-A02E-7B746C99DE1C}"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11/21/2019</a:t>
            </a:fld>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Espace réservé du pied de page 20"/>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a:ln>
                  <a:noFill/>
                </a:ln>
                <a:solidFill>
                  <a:srgbClr val="FFFFFF"/>
                </a:solidFill>
                <a:effectLst/>
                <a:uLnTx/>
                <a:uFillTx/>
                <a:latin typeface="Calibri" panose="020F0502020204030204"/>
                <a:ea typeface="+mn-ea"/>
                <a:cs typeface="+mn-cs"/>
              </a:rPr>
              <a:t>Hugues Van-Eylen</a:t>
            </a:r>
            <a:endParaRPr kumimoji="0" lang="en-US" sz="900" b="0" i="0" u="none" strike="noStrike" kern="1200" cap="all" spc="0" normalizeH="0" baseline="0" noProof="0" dirty="0">
              <a:ln>
                <a:noFill/>
              </a:ln>
              <a:solidFill>
                <a:srgbClr val="FFFFFF"/>
              </a:solidFill>
              <a:effectLst/>
              <a:uLnTx/>
              <a:uFillTx/>
              <a:latin typeface="Calibri" panose="020F0502020204030204"/>
              <a:ea typeface="+mn-ea"/>
              <a:cs typeface="+mn-cs"/>
            </a:endParaRPr>
          </a:p>
        </p:txBody>
      </p:sp>
      <p:sp>
        <p:nvSpPr>
          <p:cNvPr id="22" name="Espace réservé du numéro de diapositive 2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86012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AAA93C-C475-4BFD-9EA3-F569E78D9E62}"/>
              </a:ext>
            </a:extLst>
          </p:cNvPr>
          <p:cNvSpPr>
            <a:spLocks noGrp="1"/>
          </p:cNvSpPr>
          <p:nvPr>
            <p:ph type="title"/>
          </p:nvPr>
        </p:nvSpPr>
        <p:spPr/>
        <p:txBody>
          <a:bodyPr/>
          <a:lstStyle/>
          <a:p>
            <a:r>
              <a:rPr lang="fr-FR" dirty="0" err="1"/>
              <a:t>Lab</a:t>
            </a:r>
            <a:r>
              <a:rPr lang="fr-FR" dirty="0"/>
              <a:t> 7 – Se rappeler un prénom</a:t>
            </a:r>
          </a:p>
        </p:txBody>
      </p:sp>
      <p:sp>
        <p:nvSpPr>
          <p:cNvPr id="3" name="Espace réservé du contenu 2">
            <a:extLst>
              <a:ext uri="{FF2B5EF4-FFF2-40B4-BE49-F238E27FC236}">
                <a16:creationId xmlns:a16="http://schemas.microsoft.com/office/drawing/2014/main" id="{D0EDB6C9-702E-4EC2-911B-55BE20D61A16}"/>
              </a:ext>
            </a:extLst>
          </p:cNvPr>
          <p:cNvSpPr>
            <a:spLocks noGrp="1"/>
          </p:cNvSpPr>
          <p:nvPr>
            <p:ph idx="1"/>
          </p:nvPr>
        </p:nvSpPr>
        <p:spPr/>
        <p:txBody>
          <a:bodyPr>
            <a:normAutofit/>
          </a:bodyPr>
          <a:lstStyle/>
          <a:p>
            <a:pPr>
              <a:buFont typeface="Courier New" panose="02070309020205020404" pitchFamily="49" charset="0"/>
              <a:buChar char="o"/>
            </a:pPr>
            <a:r>
              <a:rPr lang="fr-FR" sz="2400" dirty="0"/>
              <a:t> Objectif:</a:t>
            </a:r>
          </a:p>
          <a:p>
            <a:pPr lvl="1">
              <a:buFont typeface="Arial" panose="020B0604020202020204" pitchFamily="34" charset="0"/>
              <a:buChar char="•"/>
            </a:pPr>
            <a:r>
              <a:rPr lang="fr-FR" sz="2200" dirty="0"/>
              <a:t>Si on se présente, alors le bot pourra utiliser le prénom donné dans la réponse météo : « Hugues, aujourd’hui à Nantes, le temps est de type : ciel dégagé »</a:t>
            </a:r>
          </a:p>
          <a:p>
            <a:pPr>
              <a:buFont typeface="Courier New" panose="02070309020205020404" pitchFamily="49" charset="0"/>
              <a:buChar char="o"/>
            </a:pPr>
            <a:r>
              <a:rPr lang="fr-FR" sz="2400" dirty="0"/>
              <a:t> Procédure :</a:t>
            </a:r>
          </a:p>
          <a:p>
            <a:pPr lvl="1">
              <a:buFont typeface="Arial" panose="020B0604020202020204" pitchFamily="34" charset="0"/>
              <a:buChar char="•"/>
            </a:pPr>
            <a:r>
              <a:rPr lang="fr-FR" sz="2200" dirty="0"/>
              <a:t>Ajouter une intention </a:t>
            </a:r>
            <a:r>
              <a:rPr lang="fr-FR" sz="2200" dirty="0" err="1"/>
              <a:t>fournirPrenom</a:t>
            </a:r>
            <a:endParaRPr lang="fr-FR" sz="2200" dirty="0"/>
          </a:p>
          <a:p>
            <a:pPr lvl="1">
              <a:buFont typeface="Arial" panose="020B0604020202020204" pitchFamily="34" charset="0"/>
              <a:buChar char="•"/>
            </a:pPr>
            <a:r>
              <a:rPr lang="fr-FR" sz="2200" dirty="0"/>
              <a:t>Utiliser le type </a:t>
            </a:r>
            <a:r>
              <a:rPr lang="fr-FR" sz="2200" dirty="0" err="1"/>
              <a:t>sys.any</a:t>
            </a:r>
            <a:r>
              <a:rPr lang="fr-FR" sz="2200" dirty="0"/>
              <a:t> pour rédiger les phrases d’entraînement : « Bonjour, je m’appelle Hugues »</a:t>
            </a:r>
          </a:p>
          <a:p>
            <a:pPr lvl="2">
              <a:buFont typeface="Arial" panose="020B0604020202020204" pitchFamily="34" charset="0"/>
              <a:buChar char="•"/>
            </a:pPr>
            <a:r>
              <a:rPr lang="fr-FR" sz="1800" dirty="0"/>
              <a:t>Sélectionner « Hugues » et typer le </a:t>
            </a:r>
            <a:r>
              <a:rPr lang="fr-FR" sz="1800" dirty="0" err="1"/>
              <a:t>sys:any</a:t>
            </a:r>
            <a:r>
              <a:rPr lang="fr-FR" sz="1800" dirty="0"/>
              <a:t> – entrer </a:t>
            </a:r>
            <a:r>
              <a:rPr lang="fr-FR" sz="1800"/>
              <a:t>d’autres énoncés</a:t>
            </a:r>
            <a:endParaRPr lang="fr-FR" sz="1800" dirty="0"/>
          </a:p>
          <a:p>
            <a:pPr lvl="1">
              <a:buFont typeface="Arial" panose="020B0604020202020204" pitchFamily="34" charset="0"/>
              <a:buChar char="•"/>
            </a:pPr>
            <a:r>
              <a:rPr lang="fr-FR" sz="2200" dirty="0"/>
              <a:t>Ajouter un contexte de sortie nommé « mémoire »</a:t>
            </a:r>
          </a:p>
          <a:p>
            <a:pPr lvl="1">
              <a:buFont typeface="Arial" panose="020B0604020202020204" pitchFamily="34" charset="0"/>
              <a:buChar char="•"/>
            </a:pPr>
            <a:r>
              <a:rPr lang="fr-FR" sz="2200" dirty="0"/>
              <a:t>Modifier le </a:t>
            </a:r>
            <a:r>
              <a:rPr lang="fr-FR" sz="2200" dirty="0" err="1"/>
              <a:t>webhook</a:t>
            </a:r>
            <a:r>
              <a:rPr lang="fr-FR" sz="2200" dirty="0"/>
              <a:t> pour que le traitement de la météo recherche le prénom.</a:t>
            </a:r>
          </a:p>
        </p:txBody>
      </p:sp>
      <p:sp>
        <p:nvSpPr>
          <p:cNvPr id="4" name="Espace réservé de la date 3">
            <a:extLst>
              <a:ext uri="{FF2B5EF4-FFF2-40B4-BE49-F238E27FC236}">
                <a16:creationId xmlns:a16="http://schemas.microsoft.com/office/drawing/2014/main" id="{29DA7C8D-56D9-4CA4-9C09-59C4A1699421}"/>
              </a:ext>
            </a:extLst>
          </p:cNvPr>
          <p:cNvSpPr>
            <a:spLocks noGrp="1"/>
          </p:cNvSpPr>
          <p:nvPr>
            <p:ph type="dt" sz="half" idx="10"/>
          </p:nvPr>
        </p:nvSpPr>
        <p:spPr/>
        <p:txBody>
          <a:bodyPr/>
          <a:lstStyle/>
          <a:p>
            <a:fld id="{EAE601B6-8068-4725-8D45-0B9C1957BD95}" type="datetime1">
              <a:rPr lang="en-US" smtClean="0"/>
              <a:t>11/21/2019</a:t>
            </a:fld>
            <a:endParaRPr lang="en-US" dirty="0"/>
          </a:p>
        </p:txBody>
      </p:sp>
      <p:sp>
        <p:nvSpPr>
          <p:cNvPr id="5" name="Espace réservé du pied de page 4">
            <a:extLst>
              <a:ext uri="{FF2B5EF4-FFF2-40B4-BE49-F238E27FC236}">
                <a16:creationId xmlns:a16="http://schemas.microsoft.com/office/drawing/2014/main" id="{88D4FA34-6631-4E36-A624-3E16E63B673E}"/>
              </a:ext>
            </a:extLst>
          </p:cNvPr>
          <p:cNvSpPr>
            <a:spLocks noGrp="1"/>
          </p:cNvSpPr>
          <p:nvPr>
            <p:ph type="ftr" sz="quarter" idx="11"/>
          </p:nvPr>
        </p:nvSpPr>
        <p:spPr/>
        <p:txBody>
          <a:bodyPr/>
          <a:lstStyle/>
          <a:p>
            <a:r>
              <a:rPr lang="en-US"/>
              <a:t>Hugues Van-Eylen</a:t>
            </a:r>
            <a:endParaRPr lang="en-US" dirty="0"/>
          </a:p>
        </p:txBody>
      </p:sp>
      <p:sp>
        <p:nvSpPr>
          <p:cNvPr id="6" name="Espace réservé du numéro de diapositive 5">
            <a:extLst>
              <a:ext uri="{FF2B5EF4-FFF2-40B4-BE49-F238E27FC236}">
                <a16:creationId xmlns:a16="http://schemas.microsoft.com/office/drawing/2014/main" id="{46A39ED3-6374-4864-BA5A-F935CA35C446}"/>
              </a:ext>
            </a:extLst>
          </p:cNvPr>
          <p:cNvSpPr>
            <a:spLocks noGrp="1"/>
          </p:cNvSpPr>
          <p:nvPr>
            <p:ph type="sldNum" sz="quarter" idx="12"/>
          </p:nvPr>
        </p:nvSpPr>
        <p:spPr/>
        <p:txBody>
          <a:bodyPr/>
          <a:lstStyle/>
          <a:p>
            <a:fld id="{629637A9-119A-49DA-BD12-AAC58B377D80}" type="slidenum">
              <a:rPr lang="en-US" smtClean="0"/>
              <a:t>70</a:t>
            </a:fld>
            <a:endParaRPr lang="en-US" dirty="0"/>
          </a:p>
        </p:txBody>
      </p:sp>
      <p:pic>
        <p:nvPicPr>
          <p:cNvPr id="7" name="Image 6">
            <a:extLst>
              <a:ext uri="{FF2B5EF4-FFF2-40B4-BE49-F238E27FC236}">
                <a16:creationId xmlns:a16="http://schemas.microsoft.com/office/drawing/2014/main" id="{9952053B-2A25-4F43-9AB4-F179409EC409}"/>
              </a:ext>
            </a:extLst>
          </p:cNvPr>
          <p:cNvPicPr>
            <a:picLocks noChangeAspect="1"/>
          </p:cNvPicPr>
          <p:nvPr/>
        </p:nvPicPr>
        <p:blipFill>
          <a:blip r:embed="rId2">
            <a:duotone>
              <a:schemeClr val="accent1">
                <a:shade val="45000"/>
                <a:satMod val="135000"/>
              </a:schemeClr>
              <a:prstClr val="white"/>
            </a:duotone>
          </a:blip>
          <a:stretch>
            <a:fillRect/>
          </a:stretch>
        </p:blipFill>
        <p:spPr>
          <a:xfrm>
            <a:off x="11345327" y="38131"/>
            <a:ext cx="724196" cy="724196"/>
          </a:xfrm>
          <a:prstGeom prst="rect">
            <a:avLst/>
          </a:prstGeom>
        </p:spPr>
      </p:pic>
      <p:pic>
        <p:nvPicPr>
          <p:cNvPr id="8" name="Image 7">
            <a:extLst>
              <a:ext uri="{FF2B5EF4-FFF2-40B4-BE49-F238E27FC236}">
                <a16:creationId xmlns:a16="http://schemas.microsoft.com/office/drawing/2014/main" id="{C0C7B389-E7AB-4CB7-8AE2-F180CB15EB30}"/>
              </a:ext>
            </a:extLst>
          </p:cNvPr>
          <p:cNvPicPr>
            <a:picLocks noChangeAspect="1"/>
          </p:cNvPicPr>
          <p:nvPr/>
        </p:nvPicPr>
        <p:blipFill>
          <a:blip r:embed="rId3">
            <a:duotone>
              <a:schemeClr val="accent1">
                <a:shade val="45000"/>
                <a:satMod val="135000"/>
              </a:schemeClr>
              <a:prstClr val="white"/>
            </a:duotone>
          </a:blip>
          <a:stretch>
            <a:fillRect/>
          </a:stretch>
        </p:blipFill>
        <p:spPr>
          <a:xfrm>
            <a:off x="122477" y="112030"/>
            <a:ext cx="650297" cy="650297"/>
          </a:xfrm>
          <a:prstGeom prst="rect">
            <a:avLst/>
          </a:prstGeom>
        </p:spPr>
      </p:pic>
    </p:spTree>
    <p:extLst>
      <p:ext uri="{BB962C8B-B14F-4D97-AF65-F5344CB8AC3E}">
        <p14:creationId xmlns:p14="http://schemas.microsoft.com/office/powerpoint/2010/main" val="27385502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12CB42F-9956-4D95-8C19-0E79DC435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6C6C6C1-A9F8-44E3-974C-620C78505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C704F803-3F51-4DCF-9467-3A9E6A3264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Image 6">
            <a:extLst>
              <a:ext uri="{FF2B5EF4-FFF2-40B4-BE49-F238E27FC236}">
                <a16:creationId xmlns:a16="http://schemas.microsoft.com/office/drawing/2014/main" id="{A9CD635B-771B-41C6-9B48-9906A062D425}"/>
              </a:ext>
            </a:extLst>
          </p:cNvPr>
          <p:cNvPicPr>
            <a:picLocks noChangeAspect="1"/>
          </p:cNvPicPr>
          <p:nvPr/>
        </p:nvPicPr>
        <p:blipFill>
          <a:blip r:embed="rId2"/>
          <a:stretch>
            <a:fillRect/>
          </a:stretch>
        </p:blipFill>
        <p:spPr>
          <a:xfrm>
            <a:off x="8251982" y="631715"/>
            <a:ext cx="3294253" cy="5572778"/>
          </a:xfrm>
          <a:prstGeom prst="rect">
            <a:avLst/>
          </a:prstGeom>
        </p:spPr>
      </p:pic>
      <p:sp>
        <p:nvSpPr>
          <p:cNvPr id="2" name="Titre 1">
            <a:extLst>
              <a:ext uri="{FF2B5EF4-FFF2-40B4-BE49-F238E27FC236}">
                <a16:creationId xmlns:a16="http://schemas.microsoft.com/office/drawing/2014/main" id="{C9126919-7E47-43AD-A908-DC9F9520AD01}"/>
              </a:ext>
            </a:extLst>
          </p:cNvPr>
          <p:cNvSpPr>
            <a:spLocks noGrp="1"/>
          </p:cNvSpPr>
          <p:nvPr>
            <p:ph type="title"/>
          </p:nvPr>
        </p:nvSpPr>
        <p:spPr>
          <a:xfrm>
            <a:off x="1097280" y="516835"/>
            <a:ext cx="5977937" cy="1666501"/>
          </a:xfrm>
        </p:spPr>
        <p:txBody>
          <a:bodyPr>
            <a:normAutofit/>
          </a:bodyPr>
          <a:lstStyle/>
          <a:p>
            <a:r>
              <a:rPr lang="fr-FR" sz="4000">
                <a:solidFill>
                  <a:srgbClr val="FFFFFF"/>
                </a:solidFill>
              </a:rPr>
              <a:t>Lab 8 (optionnel) </a:t>
            </a:r>
          </a:p>
        </p:txBody>
      </p:sp>
      <p:sp>
        <p:nvSpPr>
          <p:cNvPr id="3" name="Espace réservé du contenu 2">
            <a:extLst>
              <a:ext uri="{FF2B5EF4-FFF2-40B4-BE49-F238E27FC236}">
                <a16:creationId xmlns:a16="http://schemas.microsoft.com/office/drawing/2014/main" id="{5E794C81-B408-4D83-936D-367E5BB16B2C}"/>
              </a:ext>
            </a:extLst>
          </p:cNvPr>
          <p:cNvSpPr>
            <a:spLocks noGrp="1"/>
          </p:cNvSpPr>
          <p:nvPr>
            <p:ph idx="1"/>
          </p:nvPr>
        </p:nvSpPr>
        <p:spPr>
          <a:xfrm>
            <a:off x="1097279" y="2236304"/>
            <a:ext cx="5977938" cy="3652667"/>
          </a:xfrm>
        </p:spPr>
        <p:txBody>
          <a:bodyPr>
            <a:normAutofit/>
          </a:bodyPr>
          <a:lstStyle/>
          <a:p>
            <a:r>
              <a:rPr lang="fr-FR" sz="2400" dirty="0">
                <a:solidFill>
                  <a:srgbClr val="FFFFFF"/>
                </a:solidFill>
              </a:rPr>
              <a:t>Ajouter la possibilité d’interroger </a:t>
            </a:r>
            <a:r>
              <a:rPr lang="fr-FR" sz="2400" dirty="0" err="1">
                <a:solidFill>
                  <a:srgbClr val="FFFFFF"/>
                </a:solidFill>
              </a:rPr>
              <a:t>wikipedia</a:t>
            </a:r>
            <a:r>
              <a:rPr lang="fr-FR" sz="2400" dirty="0">
                <a:solidFill>
                  <a:srgbClr val="FFFFFF"/>
                </a:solidFill>
              </a:rPr>
              <a:t> pour demander des informations sur une personnalité : « qui est Usain Bolt ? »</a:t>
            </a:r>
          </a:p>
          <a:p>
            <a:endParaRPr lang="fr-FR" sz="1800" dirty="0">
              <a:solidFill>
                <a:srgbClr val="FFFFFF"/>
              </a:solidFill>
            </a:endParaRPr>
          </a:p>
          <a:p>
            <a:r>
              <a:rPr lang="fr-FR" sz="1800" b="1" dirty="0">
                <a:solidFill>
                  <a:srgbClr val="FFFFFF"/>
                </a:solidFill>
              </a:rPr>
              <a:t>Requête</a:t>
            </a:r>
          </a:p>
          <a:p>
            <a:r>
              <a:rPr lang="fr-FR" sz="1800" dirty="0">
                <a:solidFill>
                  <a:srgbClr val="FFFFFF"/>
                </a:solidFill>
              </a:rPr>
              <a:t>https://fr.wikipedia.org/api/rest_v1/page/</a:t>
            </a:r>
            <a:r>
              <a:rPr lang="fr-FR" sz="1800">
                <a:solidFill>
                  <a:srgbClr val="FFFFFF"/>
                </a:solidFill>
              </a:rPr>
              <a:t>summary/&lt;sujet&gt;</a:t>
            </a:r>
            <a:endParaRPr lang="fr-FR" sz="1800" dirty="0">
              <a:solidFill>
                <a:srgbClr val="FFFFFF"/>
              </a:solidFill>
            </a:endParaRPr>
          </a:p>
        </p:txBody>
      </p:sp>
      <p:sp>
        <p:nvSpPr>
          <p:cNvPr id="4" name="Espace réservé de la date 3">
            <a:extLst>
              <a:ext uri="{FF2B5EF4-FFF2-40B4-BE49-F238E27FC236}">
                <a16:creationId xmlns:a16="http://schemas.microsoft.com/office/drawing/2014/main" id="{62CAF703-AB36-4A92-9E83-EF883937DF97}"/>
              </a:ext>
            </a:extLst>
          </p:cNvPr>
          <p:cNvSpPr>
            <a:spLocks noGrp="1"/>
          </p:cNvSpPr>
          <p:nvPr>
            <p:ph type="dt" sz="half" idx="10"/>
          </p:nvPr>
        </p:nvSpPr>
        <p:spPr>
          <a:xfrm>
            <a:off x="5364202" y="6459785"/>
            <a:ext cx="1735371" cy="365125"/>
          </a:xfrm>
        </p:spPr>
        <p:txBody>
          <a:bodyPr>
            <a:normAutofit/>
          </a:bodyPr>
          <a:lstStyle/>
          <a:p>
            <a:pPr algn="r">
              <a:spcAft>
                <a:spcPts val="600"/>
              </a:spcAft>
            </a:pPr>
            <a:fld id="{EAE601B6-8068-4725-8D45-0B9C1957BD95}" type="datetime1">
              <a:rPr lang="en-US" smtClean="0"/>
              <a:pPr algn="r">
                <a:spcAft>
                  <a:spcPts val="600"/>
                </a:spcAft>
              </a:pPr>
              <a:t>11/21/2019</a:t>
            </a:fld>
            <a:endParaRPr lang="en-US"/>
          </a:p>
        </p:txBody>
      </p:sp>
      <p:sp>
        <p:nvSpPr>
          <p:cNvPr id="5" name="Espace réservé du pied de page 4">
            <a:extLst>
              <a:ext uri="{FF2B5EF4-FFF2-40B4-BE49-F238E27FC236}">
                <a16:creationId xmlns:a16="http://schemas.microsoft.com/office/drawing/2014/main" id="{4178F1FD-3E64-46E4-ADD6-51FD51EC2A8B}"/>
              </a:ext>
            </a:extLst>
          </p:cNvPr>
          <p:cNvSpPr>
            <a:spLocks noGrp="1"/>
          </p:cNvSpPr>
          <p:nvPr>
            <p:ph type="ftr" sz="quarter" idx="11"/>
          </p:nvPr>
        </p:nvSpPr>
        <p:spPr>
          <a:xfrm>
            <a:off x="1089175" y="6459785"/>
            <a:ext cx="3757243" cy="365125"/>
          </a:xfrm>
        </p:spPr>
        <p:txBody>
          <a:bodyPr>
            <a:normAutofit/>
          </a:bodyPr>
          <a:lstStyle/>
          <a:p>
            <a:pPr algn="l">
              <a:spcAft>
                <a:spcPts val="600"/>
              </a:spcAft>
            </a:pPr>
            <a:r>
              <a:rPr lang="en-US"/>
              <a:t>Hugues Van-Eylen</a:t>
            </a:r>
          </a:p>
        </p:txBody>
      </p:sp>
      <p:sp>
        <p:nvSpPr>
          <p:cNvPr id="6" name="Espace réservé du numéro de diapositive 5">
            <a:extLst>
              <a:ext uri="{FF2B5EF4-FFF2-40B4-BE49-F238E27FC236}">
                <a16:creationId xmlns:a16="http://schemas.microsoft.com/office/drawing/2014/main" id="{C7EF5258-9E4C-4D5D-A5D4-9B60EDFD0730}"/>
              </a:ext>
            </a:extLst>
          </p:cNvPr>
          <p:cNvSpPr>
            <a:spLocks noGrp="1"/>
          </p:cNvSpPr>
          <p:nvPr>
            <p:ph type="sldNum" sz="quarter" idx="12"/>
          </p:nvPr>
        </p:nvSpPr>
        <p:spPr>
          <a:xfrm>
            <a:off x="9900458" y="6459785"/>
            <a:ext cx="1312025" cy="365125"/>
          </a:xfrm>
        </p:spPr>
        <p:txBody>
          <a:bodyPr>
            <a:normAutofit/>
          </a:bodyPr>
          <a:lstStyle/>
          <a:p>
            <a:pPr>
              <a:spcAft>
                <a:spcPts val="600"/>
              </a:spcAft>
            </a:pPr>
            <a:fld id="{629637A9-119A-49DA-BD12-AAC58B377D80}" type="slidenum">
              <a:rPr lang="en-US">
                <a:solidFill>
                  <a:schemeClr val="tx2"/>
                </a:solidFill>
              </a:rPr>
              <a:pPr>
                <a:spcAft>
                  <a:spcPts val="600"/>
                </a:spcAft>
              </a:pPr>
              <a:t>71</a:t>
            </a:fld>
            <a:endParaRPr lang="en-US">
              <a:solidFill>
                <a:schemeClr val="tx2"/>
              </a:solidFill>
            </a:endParaRPr>
          </a:p>
        </p:txBody>
      </p:sp>
    </p:spTree>
    <p:extLst>
      <p:ext uri="{BB962C8B-B14F-4D97-AF65-F5344CB8AC3E}">
        <p14:creationId xmlns:p14="http://schemas.microsoft.com/office/powerpoint/2010/main" val="33867290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DBDC1869-DFD2-4A38-9B09-2F1BD4F5C7AE}"/>
              </a:ext>
            </a:extLst>
          </p:cNvPr>
          <p:cNvPicPr>
            <a:picLocks noChangeAspect="1"/>
          </p:cNvPicPr>
          <p:nvPr/>
        </p:nvPicPr>
        <p:blipFill>
          <a:blip r:embed="rId2"/>
          <a:stretch>
            <a:fillRect/>
          </a:stretch>
        </p:blipFill>
        <p:spPr>
          <a:xfrm>
            <a:off x="5430308" y="2053147"/>
            <a:ext cx="3612091" cy="3635556"/>
          </a:xfrm>
          <a:prstGeom prst="rect">
            <a:avLst/>
          </a:prstGeom>
        </p:spPr>
      </p:pic>
      <p:sp>
        <p:nvSpPr>
          <p:cNvPr id="2" name="Titre 1"/>
          <p:cNvSpPr>
            <a:spLocks noGrp="1"/>
          </p:cNvSpPr>
          <p:nvPr>
            <p:ph type="title"/>
          </p:nvPr>
        </p:nvSpPr>
        <p:spPr/>
        <p:txBody>
          <a:bodyPr/>
          <a:lstStyle/>
          <a:p>
            <a:r>
              <a:rPr lang="fr-FR" dirty="0"/>
              <a:t>Livres </a:t>
            </a:r>
          </a:p>
        </p:txBody>
      </p:sp>
      <p:sp>
        <p:nvSpPr>
          <p:cNvPr id="3" name="Espace réservé de la date 2"/>
          <p:cNvSpPr>
            <a:spLocks noGrp="1"/>
          </p:cNvSpPr>
          <p:nvPr>
            <p:ph type="dt" sz="half" idx="10"/>
          </p:nvPr>
        </p:nvSpPr>
        <p:spPr/>
        <p:txBody>
          <a:bodyPr/>
          <a:lstStyle/>
          <a:p>
            <a:fld id="{6C0D2CF0-5615-4BCC-9252-CF870D63713E}" type="datetime1">
              <a:rPr lang="en-US" smtClean="0"/>
              <a:t>11/21/2019</a:t>
            </a:fld>
            <a:endParaRPr lang="en-US" dirty="0"/>
          </a:p>
        </p:txBody>
      </p:sp>
      <p:sp>
        <p:nvSpPr>
          <p:cNvPr id="4" name="Espace réservé du pied de page 3"/>
          <p:cNvSpPr>
            <a:spLocks noGrp="1"/>
          </p:cNvSpPr>
          <p:nvPr>
            <p:ph type="ftr" sz="quarter" idx="11"/>
          </p:nvPr>
        </p:nvSpPr>
        <p:spPr/>
        <p:txBody>
          <a:bodyPr/>
          <a:lstStyle/>
          <a:p>
            <a:r>
              <a:rPr lang="en-US"/>
              <a:t>Hugues Van-Eylen</a:t>
            </a:r>
            <a:endParaRPr lang="en-US" dirty="0"/>
          </a:p>
        </p:txBody>
      </p:sp>
      <p:sp>
        <p:nvSpPr>
          <p:cNvPr id="5" name="Espace réservé du numéro de diapositive 4"/>
          <p:cNvSpPr>
            <a:spLocks noGrp="1"/>
          </p:cNvSpPr>
          <p:nvPr>
            <p:ph type="sldNum" sz="quarter" idx="12"/>
          </p:nvPr>
        </p:nvSpPr>
        <p:spPr/>
        <p:txBody>
          <a:bodyPr/>
          <a:lstStyle/>
          <a:p>
            <a:fld id="{4FAB73BC-B049-4115-A692-8D63A059BFB8}" type="slidenum">
              <a:rPr lang="en-US" smtClean="0"/>
              <a:t>72</a:t>
            </a:fld>
            <a:endParaRPr lang="en-US" dirty="0"/>
          </a:p>
        </p:txBody>
      </p:sp>
      <p:pic>
        <p:nvPicPr>
          <p:cNvPr id="6" name="Image 5"/>
          <p:cNvPicPr>
            <a:picLocks noChangeAspect="1"/>
          </p:cNvPicPr>
          <p:nvPr/>
        </p:nvPicPr>
        <p:blipFill>
          <a:blip r:embed="rId3"/>
          <a:stretch>
            <a:fillRect/>
          </a:stretch>
        </p:blipFill>
        <p:spPr>
          <a:xfrm>
            <a:off x="792893" y="2058339"/>
            <a:ext cx="2421280" cy="3635556"/>
          </a:xfrm>
          <a:prstGeom prst="rect">
            <a:avLst/>
          </a:prstGeom>
        </p:spPr>
      </p:pic>
      <p:pic>
        <p:nvPicPr>
          <p:cNvPr id="8" name="Image 7"/>
          <p:cNvPicPr>
            <a:picLocks noChangeAspect="1"/>
          </p:cNvPicPr>
          <p:nvPr/>
        </p:nvPicPr>
        <p:blipFill>
          <a:blip r:embed="rId4"/>
          <a:stretch>
            <a:fillRect/>
          </a:stretch>
        </p:blipFill>
        <p:spPr>
          <a:xfrm>
            <a:off x="3508039" y="2053147"/>
            <a:ext cx="2424113" cy="3639809"/>
          </a:xfrm>
          <a:prstGeom prst="rect">
            <a:avLst/>
          </a:prstGeom>
        </p:spPr>
      </p:pic>
      <p:pic>
        <p:nvPicPr>
          <p:cNvPr id="10" name="Image 9">
            <a:extLst>
              <a:ext uri="{FF2B5EF4-FFF2-40B4-BE49-F238E27FC236}">
                <a16:creationId xmlns:a16="http://schemas.microsoft.com/office/drawing/2014/main" id="{F1902B70-A951-44E6-BC5C-5EAF5D5E94C6}"/>
              </a:ext>
            </a:extLst>
          </p:cNvPr>
          <p:cNvPicPr>
            <a:picLocks noChangeAspect="1"/>
          </p:cNvPicPr>
          <p:nvPr/>
        </p:nvPicPr>
        <p:blipFill>
          <a:blip r:embed="rId5"/>
          <a:stretch>
            <a:fillRect/>
          </a:stretch>
        </p:blipFill>
        <p:spPr>
          <a:xfrm>
            <a:off x="8683962" y="2053147"/>
            <a:ext cx="2291981" cy="3635556"/>
          </a:xfrm>
          <a:prstGeom prst="rect">
            <a:avLst/>
          </a:prstGeom>
        </p:spPr>
      </p:pic>
    </p:spTree>
    <p:extLst>
      <p:ext uri="{BB962C8B-B14F-4D97-AF65-F5344CB8AC3E}">
        <p14:creationId xmlns:p14="http://schemas.microsoft.com/office/powerpoint/2010/main" val="39569160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A5CB1E-E66B-4316-8CFC-8E69DB51EE72}"/>
              </a:ext>
            </a:extLst>
          </p:cNvPr>
          <p:cNvSpPr>
            <a:spLocks noGrp="1"/>
          </p:cNvSpPr>
          <p:nvPr>
            <p:ph type="title"/>
          </p:nvPr>
        </p:nvSpPr>
        <p:spPr/>
        <p:txBody>
          <a:bodyPr/>
          <a:lstStyle/>
          <a:p>
            <a:r>
              <a:rPr lang="fr-FR" dirty="0"/>
              <a:t>Quelques liens</a:t>
            </a:r>
          </a:p>
        </p:txBody>
      </p:sp>
      <p:sp>
        <p:nvSpPr>
          <p:cNvPr id="3" name="Espace réservé du contenu 2">
            <a:extLst>
              <a:ext uri="{FF2B5EF4-FFF2-40B4-BE49-F238E27FC236}">
                <a16:creationId xmlns:a16="http://schemas.microsoft.com/office/drawing/2014/main" id="{FA91CB7D-FB5A-4832-9B77-639793376603}"/>
              </a:ext>
            </a:extLst>
          </p:cNvPr>
          <p:cNvSpPr>
            <a:spLocks noGrp="1"/>
          </p:cNvSpPr>
          <p:nvPr>
            <p:ph idx="1"/>
          </p:nvPr>
        </p:nvSpPr>
        <p:spPr/>
        <p:txBody>
          <a:bodyPr/>
          <a:lstStyle/>
          <a:p>
            <a:r>
              <a:rPr lang="fr-FR" dirty="0">
                <a:hlinkClick r:id="rId2"/>
              </a:rPr>
              <a:t>https://haptik.ai/blog/usability-heuristics-chatbots/</a:t>
            </a:r>
            <a:endParaRPr lang="fr-FR" dirty="0"/>
          </a:p>
        </p:txBody>
      </p:sp>
      <p:sp>
        <p:nvSpPr>
          <p:cNvPr id="4" name="Espace réservé de la date 3">
            <a:extLst>
              <a:ext uri="{FF2B5EF4-FFF2-40B4-BE49-F238E27FC236}">
                <a16:creationId xmlns:a16="http://schemas.microsoft.com/office/drawing/2014/main" id="{6E5A7709-4583-41D9-9BD4-ABD21A37D364}"/>
              </a:ext>
            </a:extLst>
          </p:cNvPr>
          <p:cNvSpPr>
            <a:spLocks noGrp="1"/>
          </p:cNvSpPr>
          <p:nvPr>
            <p:ph type="dt" sz="half" idx="10"/>
          </p:nvPr>
        </p:nvSpPr>
        <p:spPr/>
        <p:txBody>
          <a:bodyPr/>
          <a:lstStyle/>
          <a:p>
            <a:fld id="{EAE601B6-8068-4725-8D45-0B9C1957BD95}" type="datetime1">
              <a:rPr lang="en-US" smtClean="0"/>
              <a:t>11/21/2019</a:t>
            </a:fld>
            <a:endParaRPr lang="en-US" dirty="0"/>
          </a:p>
        </p:txBody>
      </p:sp>
      <p:sp>
        <p:nvSpPr>
          <p:cNvPr id="5" name="Espace réservé du pied de page 4">
            <a:extLst>
              <a:ext uri="{FF2B5EF4-FFF2-40B4-BE49-F238E27FC236}">
                <a16:creationId xmlns:a16="http://schemas.microsoft.com/office/drawing/2014/main" id="{2960F76A-F599-41CE-91FD-B0950BE8CCF0}"/>
              </a:ext>
            </a:extLst>
          </p:cNvPr>
          <p:cNvSpPr>
            <a:spLocks noGrp="1"/>
          </p:cNvSpPr>
          <p:nvPr>
            <p:ph type="ftr" sz="quarter" idx="11"/>
          </p:nvPr>
        </p:nvSpPr>
        <p:spPr/>
        <p:txBody>
          <a:bodyPr/>
          <a:lstStyle/>
          <a:p>
            <a:r>
              <a:rPr lang="en-US"/>
              <a:t>Hugues Van-Eylen</a:t>
            </a:r>
            <a:endParaRPr lang="en-US" dirty="0"/>
          </a:p>
        </p:txBody>
      </p:sp>
      <p:sp>
        <p:nvSpPr>
          <p:cNvPr id="6" name="Espace réservé du numéro de diapositive 5">
            <a:extLst>
              <a:ext uri="{FF2B5EF4-FFF2-40B4-BE49-F238E27FC236}">
                <a16:creationId xmlns:a16="http://schemas.microsoft.com/office/drawing/2014/main" id="{9B06ABF5-6897-4D75-B913-F1E166EB52B3}"/>
              </a:ext>
            </a:extLst>
          </p:cNvPr>
          <p:cNvSpPr>
            <a:spLocks noGrp="1"/>
          </p:cNvSpPr>
          <p:nvPr>
            <p:ph type="sldNum" sz="quarter" idx="12"/>
          </p:nvPr>
        </p:nvSpPr>
        <p:spPr/>
        <p:txBody>
          <a:bodyPr/>
          <a:lstStyle/>
          <a:p>
            <a:fld id="{629637A9-119A-49DA-BD12-AAC58B377D80}" type="slidenum">
              <a:rPr lang="en-US" smtClean="0"/>
              <a:t>73</a:t>
            </a:fld>
            <a:endParaRPr lang="en-US" dirty="0"/>
          </a:p>
        </p:txBody>
      </p:sp>
    </p:spTree>
    <p:extLst>
      <p:ext uri="{BB962C8B-B14F-4D97-AF65-F5344CB8AC3E}">
        <p14:creationId xmlns:p14="http://schemas.microsoft.com/office/powerpoint/2010/main" val="1270054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B019A08-55AD-4038-B865-37DA596B8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77A3056F-D7C4-49B5-969A-ED3CF75A39FB}"/>
              </a:ext>
            </a:extLst>
          </p:cNvPr>
          <p:cNvPicPr>
            <a:picLocks noChangeAspect="1"/>
          </p:cNvPicPr>
          <p:nvPr/>
        </p:nvPicPr>
        <p:blipFill>
          <a:blip r:embed="rId2">
            <a:duotone>
              <a:prstClr val="black"/>
              <a:schemeClr val="accent4">
                <a:tint val="45000"/>
                <a:satMod val="400000"/>
              </a:schemeClr>
            </a:duotone>
          </a:blip>
          <a:stretch>
            <a:fillRect/>
          </a:stretch>
        </p:blipFill>
        <p:spPr>
          <a:xfrm>
            <a:off x="643192" y="1626677"/>
            <a:ext cx="5451627" cy="3284604"/>
          </a:xfrm>
          <a:prstGeom prst="rect">
            <a:avLst/>
          </a:prstGeom>
        </p:spPr>
      </p:pic>
      <p:cxnSp>
        <p:nvCxnSpPr>
          <p:cNvPr id="14" name="Straight Connector 13">
            <a:extLst>
              <a:ext uri="{FF2B5EF4-FFF2-40B4-BE49-F238E27FC236}">
                <a16:creationId xmlns:a16="http://schemas.microsoft.com/office/drawing/2014/main" id="{2BA067F2-7FAF-4758-9BC4-F7C88ED904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627C7B9-FD35-4E35-B741-E4A9A5F41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476B7131-2035-43F9-84E8-2B4749D33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8C883605-48A0-4A1D-8F73-A41A20D9C9A1}"/>
              </a:ext>
            </a:extLst>
          </p:cNvPr>
          <p:cNvSpPr>
            <a:spLocks noGrp="1"/>
          </p:cNvSpPr>
          <p:nvPr>
            <p:ph type="title"/>
          </p:nvPr>
        </p:nvSpPr>
        <p:spPr>
          <a:xfrm>
            <a:off x="6411685" y="634946"/>
            <a:ext cx="5127171" cy="1450757"/>
          </a:xfrm>
        </p:spPr>
        <p:txBody>
          <a:bodyPr>
            <a:normAutofit/>
          </a:bodyPr>
          <a:lstStyle/>
          <a:p>
            <a:r>
              <a:rPr lang="fr-FR" dirty="0"/>
              <a:t>Test de Turing</a:t>
            </a:r>
          </a:p>
        </p:txBody>
      </p:sp>
      <p:sp>
        <p:nvSpPr>
          <p:cNvPr id="3" name="Espace réservé du contenu 2">
            <a:extLst>
              <a:ext uri="{FF2B5EF4-FFF2-40B4-BE49-F238E27FC236}">
                <a16:creationId xmlns:a16="http://schemas.microsoft.com/office/drawing/2014/main" id="{C28736A8-DB53-4450-BD6C-80A8DD757838}"/>
              </a:ext>
            </a:extLst>
          </p:cNvPr>
          <p:cNvSpPr>
            <a:spLocks noGrp="1"/>
          </p:cNvSpPr>
          <p:nvPr>
            <p:ph idx="1"/>
          </p:nvPr>
        </p:nvSpPr>
        <p:spPr>
          <a:xfrm>
            <a:off x="6411684" y="2198914"/>
            <a:ext cx="5127172" cy="3670180"/>
          </a:xfrm>
        </p:spPr>
        <p:txBody>
          <a:bodyPr>
            <a:normAutofit/>
          </a:bodyPr>
          <a:lstStyle/>
          <a:p>
            <a:pPr>
              <a:buFont typeface="Courier New" panose="02070309020205020404" pitchFamily="49" charset="0"/>
              <a:buChar char="o"/>
            </a:pPr>
            <a:r>
              <a:rPr lang="fr-FR" sz="1900" dirty="0"/>
              <a:t> Démontre que la conversation est considéré comme une des caractéristiques fortes de l’être humain – pour être intelligent il faut converser comme un être humain.</a:t>
            </a:r>
          </a:p>
          <a:p>
            <a:pPr>
              <a:buFont typeface="Courier New" panose="02070309020205020404" pitchFamily="49" charset="0"/>
              <a:buChar char="o"/>
            </a:pPr>
            <a:r>
              <a:rPr lang="fr-FR" sz="1900" dirty="0"/>
              <a:t> Prix </a:t>
            </a:r>
            <a:r>
              <a:rPr lang="fr-FR" sz="1900" dirty="0" err="1"/>
              <a:t>Loebner</a:t>
            </a:r>
            <a:endParaRPr lang="fr-FR" sz="1900" dirty="0"/>
          </a:p>
          <a:p>
            <a:pPr lvl="1"/>
            <a:r>
              <a:rPr lang="fr-FR" sz="1700" dirty="0"/>
              <a:t>ELIZA</a:t>
            </a:r>
          </a:p>
          <a:p>
            <a:pPr lvl="1"/>
            <a:r>
              <a:rPr lang="fr-FR" sz="1700" dirty="0"/>
              <a:t>ALICE</a:t>
            </a:r>
          </a:p>
          <a:p>
            <a:pPr lvl="1"/>
            <a:r>
              <a:rPr lang="fr-FR" sz="1700" dirty="0" err="1"/>
              <a:t>Mitsuku</a:t>
            </a:r>
            <a:r>
              <a:rPr lang="fr-FR" sz="1700" dirty="0"/>
              <a:t> </a:t>
            </a:r>
          </a:p>
          <a:p>
            <a:pPr>
              <a:buFont typeface="Courier New" panose="02070309020205020404" pitchFamily="49" charset="0"/>
              <a:buChar char="o"/>
            </a:pPr>
            <a:r>
              <a:rPr lang="fr-FR" sz="1900" dirty="0"/>
              <a:t> Royal Society 2014</a:t>
            </a:r>
          </a:p>
          <a:p>
            <a:pPr lvl="1">
              <a:buFont typeface="Courier New" panose="02070309020205020404" pitchFamily="49" charset="0"/>
              <a:buChar char="o"/>
            </a:pPr>
            <a:r>
              <a:rPr lang="fr-FR" sz="1600" dirty="0"/>
              <a:t>Eugène </a:t>
            </a:r>
            <a:r>
              <a:rPr lang="fr-FR" sz="1600" dirty="0" err="1"/>
              <a:t>Goostman</a:t>
            </a:r>
            <a:r>
              <a:rPr lang="fr-FR" sz="1600" dirty="0"/>
              <a:t> (33% de juges dupés)</a:t>
            </a:r>
          </a:p>
          <a:p>
            <a:pPr marL="201168" lvl="1" indent="0">
              <a:buNone/>
            </a:pPr>
            <a:endParaRPr lang="fr-FR" sz="1600" dirty="0"/>
          </a:p>
          <a:p>
            <a:endParaRPr lang="fr-FR" sz="1900" dirty="0"/>
          </a:p>
          <a:p>
            <a:endParaRPr lang="fr-FR" sz="1900" dirty="0"/>
          </a:p>
        </p:txBody>
      </p:sp>
      <p:sp>
        <p:nvSpPr>
          <p:cNvPr id="4" name="Espace réservé de la date 3">
            <a:extLst>
              <a:ext uri="{FF2B5EF4-FFF2-40B4-BE49-F238E27FC236}">
                <a16:creationId xmlns:a16="http://schemas.microsoft.com/office/drawing/2014/main" id="{CC0517D8-3972-4CDC-A917-58D1EB51A5B9}"/>
              </a:ext>
            </a:extLst>
          </p:cNvPr>
          <p:cNvSpPr>
            <a:spLocks noGrp="1"/>
          </p:cNvSpPr>
          <p:nvPr>
            <p:ph type="dt" sz="half" idx="10"/>
          </p:nvPr>
        </p:nvSpPr>
        <p:spPr>
          <a:xfrm>
            <a:off x="1097280" y="6459785"/>
            <a:ext cx="2472271" cy="365125"/>
          </a:xfrm>
        </p:spPr>
        <p:txBody>
          <a:bodyPr>
            <a:normAutofit/>
          </a:bodyPr>
          <a:lstStyle/>
          <a:p>
            <a:pPr>
              <a:spcAft>
                <a:spcPts val="600"/>
              </a:spcAft>
            </a:pPr>
            <a:fld id="{EAE601B6-8068-4725-8D45-0B9C1957BD95}" type="datetime1">
              <a:rPr lang="en-US" smtClean="0"/>
              <a:pPr>
                <a:spcAft>
                  <a:spcPts val="600"/>
                </a:spcAft>
              </a:pPr>
              <a:t>11/21/2019</a:t>
            </a:fld>
            <a:endParaRPr lang="en-US"/>
          </a:p>
        </p:txBody>
      </p:sp>
      <p:sp>
        <p:nvSpPr>
          <p:cNvPr id="5" name="Espace réservé du pied de page 4">
            <a:extLst>
              <a:ext uri="{FF2B5EF4-FFF2-40B4-BE49-F238E27FC236}">
                <a16:creationId xmlns:a16="http://schemas.microsoft.com/office/drawing/2014/main" id="{D4C71F2F-016E-4468-8B1D-796AEFDA93E1}"/>
              </a:ext>
            </a:extLst>
          </p:cNvPr>
          <p:cNvSpPr>
            <a:spLocks noGrp="1"/>
          </p:cNvSpPr>
          <p:nvPr>
            <p:ph type="ftr" sz="quarter" idx="11"/>
          </p:nvPr>
        </p:nvSpPr>
        <p:spPr>
          <a:xfrm>
            <a:off x="3686185" y="6459785"/>
            <a:ext cx="4822804" cy="365125"/>
          </a:xfrm>
        </p:spPr>
        <p:txBody>
          <a:bodyPr>
            <a:normAutofit/>
          </a:bodyPr>
          <a:lstStyle/>
          <a:p>
            <a:pPr>
              <a:spcAft>
                <a:spcPts val="600"/>
              </a:spcAft>
            </a:pPr>
            <a:r>
              <a:rPr lang="en-US"/>
              <a:t>Hugues Van-Eylen</a:t>
            </a:r>
          </a:p>
        </p:txBody>
      </p:sp>
      <p:sp>
        <p:nvSpPr>
          <p:cNvPr id="6" name="Espace réservé du numéro de diapositive 5">
            <a:extLst>
              <a:ext uri="{FF2B5EF4-FFF2-40B4-BE49-F238E27FC236}">
                <a16:creationId xmlns:a16="http://schemas.microsoft.com/office/drawing/2014/main" id="{34962422-0FE3-431B-A55C-5A6A04DCD219}"/>
              </a:ext>
            </a:extLst>
          </p:cNvPr>
          <p:cNvSpPr>
            <a:spLocks noGrp="1"/>
          </p:cNvSpPr>
          <p:nvPr>
            <p:ph type="sldNum" sz="quarter" idx="12"/>
          </p:nvPr>
        </p:nvSpPr>
        <p:spPr>
          <a:xfrm>
            <a:off x="9900458" y="6459785"/>
            <a:ext cx="1312025" cy="365125"/>
          </a:xfrm>
        </p:spPr>
        <p:txBody>
          <a:bodyPr>
            <a:normAutofit/>
          </a:bodyPr>
          <a:lstStyle/>
          <a:p>
            <a:pPr>
              <a:spcAft>
                <a:spcPts val="600"/>
              </a:spcAft>
            </a:pPr>
            <a:fld id="{629637A9-119A-49DA-BD12-AAC58B377D80}" type="slidenum">
              <a:rPr lang="en-US" smtClean="0"/>
              <a:pPr>
                <a:spcAft>
                  <a:spcPts val="600"/>
                </a:spcAft>
              </a:pPr>
              <a:t>8</a:t>
            </a:fld>
            <a:endParaRPr lang="en-US"/>
          </a:p>
        </p:txBody>
      </p:sp>
    </p:spTree>
    <p:extLst>
      <p:ext uri="{BB962C8B-B14F-4D97-AF65-F5344CB8AC3E}">
        <p14:creationId xmlns:p14="http://schemas.microsoft.com/office/powerpoint/2010/main" val="3172783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8A20FEB9-EEDD-443B-A772-178894E40F1F}"/>
              </a:ext>
            </a:extLst>
          </p:cNvPr>
          <p:cNvPicPr>
            <a:picLocks noChangeAspect="1"/>
          </p:cNvPicPr>
          <p:nvPr/>
        </p:nvPicPr>
        <p:blipFill>
          <a:blip r:embed="rId2"/>
          <a:stretch>
            <a:fillRect/>
          </a:stretch>
        </p:blipFill>
        <p:spPr>
          <a:xfrm>
            <a:off x="1006919" y="385329"/>
            <a:ext cx="6087944" cy="4565958"/>
          </a:xfrm>
          <a:prstGeom prst="rect">
            <a:avLst/>
          </a:prstGeom>
        </p:spPr>
      </p:pic>
      <p:cxnSp>
        <p:nvCxnSpPr>
          <p:cNvPr id="19" name="Straight Connector 18">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E0E00110-7F92-435F-AB1A-83B77D2B6909}"/>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3600" dirty="0">
                <a:solidFill>
                  <a:schemeClr val="tx1">
                    <a:lumMod val="85000"/>
                    <a:lumOff val="15000"/>
                  </a:schemeClr>
                </a:solidFill>
              </a:rPr>
              <a:t>Quelle </a:t>
            </a:r>
            <a:r>
              <a:rPr lang="en-US" sz="3600" dirty="0" err="1">
                <a:solidFill>
                  <a:schemeClr val="tx1">
                    <a:lumMod val="85000"/>
                    <a:lumOff val="15000"/>
                  </a:schemeClr>
                </a:solidFill>
              </a:rPr>
              <a:t>qualité</a:t>
            </a:r>
            <a:r>
              <a:rPr lang="en-US" sz="3600" dirty="0">
                <a:solidFill>
                  <a:schemeClr val="tx1">
                    <a:lumMod val="85000"/>
                    <a:lumOff val="15000"/>
                  </a:schemeClr>
                </a:solidFill>
              </a:rPr>
              <a:t> </a:t>
            </a:r>
            <a:r>
              <a:rPr lang="en-US" sz="3600" dirty="0" err="1">
                <a:solidFill>
                  <a:schemeClr val="tx1">
                    <a:lumMod val="85000"/>
                    <a:lumOff val="15000"/>
                  </a:schemeClr>
                </a:solidFill>
              </a:rPr>
              <a:t>essentielle</a:t>
            </a:r>
            <a:r>
              <a:rPr lang="en-US" sz="3600" dirty="0">
                <a:solidFill>
                  <a:schemeClr val="tx1">
                    <a:lumMod val="85000"/>
                    <a:lumOff val="15000"/>
                  </a:schemeClr>
                </a:solidFill>
              </a:rPr>
              <a:t> pour </a:t>
            </a:r>
            <a:r>
              <a:rPr lang="en-US" sz="3600" dirty="0" err="1">
                <a:solidFill>
                  <a:schemeClr val="tx1">
                    <a:lumMod val="85000"/>
                    <a:lumOff val="15000"/>
                  </a:schemeClr>
                </a:solidFill>
              </a:rPr>
              <a:t>une</a:t>
            </a:r>
            <a:r>
              <a:rPr lang="en-US" sz="3600" dirty="0">
                <a:solidFill>
                  <a:schemeClr val="tx1">
                    <a:lumMod val="85000"/>
                    <a:lumOff val="15000"/>
                  </a:schemeClr>
                </a:solidFill>
              </a:rPr>
              <a:t> interface homme machine ?</a:t>
            </a:r>
          </a:p>
        </p:txBody>
      </p:sp>
      <p:sp>
        <p:nvSpPr>
          <p:cNvPr id="3" name="Espace réservé de la date 2">
            <a:extLst>
              <a:ext uri="{FF2B5EF4-FFF2-40B4-BE49-F238E27FC236}">
                <a16:creationId xmlns:a16="http://schemas.microsoft.com/office/drawing/2014/main" id="{49C46F1F-8701-47FB-BAA1-DDC7E6955078}"/>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fld id="{6C0D2CF0-5615-4BCC-9252-CF870D63713E}" type="datetime1">
              <a:rPr lang="en-US" smtClean="0"/>
              <a:pPr defTabSz="914400">
                <a:spcAft>
                  <a:spcPts val="600"/>
                </a:spcAft>
              </a:pPr>
              <a:t>11/21/2019</a:t>
            </a:fld>
            <a:endParaRPr lang="en-US"/>
          </a:p>
        </p:txBody>
      </p:sp>
      <p:sp>
        <p:nvSpPr>
          <p:cNvPr id="4" name="Espace réservé du pied de page 3">
            <a:extLst>
              <a:ext uri="{FF2B5EF4-FFF2-40B4-BE49-F238E27FC236}">
                <a16:creationId xmlns:a16="http://schemas.microsoft.com/office/drawing/2014/main" id="{936AF47F-706E-4490-9A54-48367C7184AD}"/>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Hugues Van-Eylen</a:t>
            </a:r>
          </a:p>
        </p:txBody>
      </p:sp>
      <p:sp>
        <p:nvSpPr>
          <p:cNvPr id="5" name="Espace réservé du numéro de diapositive 4">
            <a:extLst>
              <a:ext uri="{FF2B5EF4-FFF2-40B4-BE49-F238E27FC236}">
                <a16:creationId xmlns:a16="http://schemas.microsoft.com/office/drawing/2014/main" id="{0F1CD8BF-2F82-448F-90E2-C23A03E06295}"/>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4FAB73BC-B049-4115-A692-8D63A059BFB8}" type="slidenum">
              <a:rPr lang="en-US" smtClean="0"/>
              <a:pPr defTabSz="914400">
                <a:spcAft>
                  <a:spcPts val="600"/>
                </a:spcAft>
              </a:pPr>
              <a:t>9</a:t>
            </a:fld>
            <a:endParaRPr lang="en-US"/>
          </a:p>
        </p:txBody>
      </p:sp>
      <p:sp>
        <p:nvSpPr>
          <p:cNvPr id="7" name="ZoneTexte 6">
            <a:extLst>
              <a:ext uri="{FF2B5EF4-FFF2-40B4-BE49-F238E27FC236}">
                <a16:creationId xmlns:a16="http://schemas.microsoft.com/office/drawing/2014/main" id="{40672043-C58C-4E37-9A69-E8BD4BFBC585}"/>
              </a:ext>
            </a:extLst>
          </p:cNvPr>
          <p:cNvSpPr txBox="1"/>
          <p:nvPr/>
        </p:nvSpPr>
        <p:spPr>
          <a:xfrm>
            <a:off x="298963" y="5273469"/>
            <a:ext cx="10362324" cy="461665"/>
          </a:xfrm>
          <a:prstGeom prst="rect">
            <a:avLst/>
          </a:prstGeom>
          <a:noFill/>
        </p:spPr>
        <p:txBody>
          <a:bodyPr wrap="none" rtlCol="0">
            <a:spAutoFit/>
          </a:bodyPr>
          <a:lstStyle/>
          <a:p>
            <a:r>
              <a:rPr lang="fr-FR" sz="2400" dirty="0"/>
              <a:t>« Le vrai problème avec une interface, c’est que c’est une interface » Don Norman</a:t>
            </a:r>
          </a:p>
        </p:txBody>
      </p:sp>
      <p:sp>
        <p:nvSpPr>
          <p:cNvPr id="16" name="ZoneTexte 15">
            <a:extLst>
              <a:ext uri="{FF2B5EF4-FFF2-40B4-BE49-F238E27FC236}">
                <a16:creationId xmlns:a16="http://schemas.microsoft.com/office/drawing/2014/main" id="{00987F4B-72EF-4143-91AE-577B68D42E8C}"/>
              </a:ext>
            </a:extLst>
          </p:cNvPr>
          <p:cNvSpPr txBox="1"/>
          <p:nvPr/>
        </p:nvSpPr>
        <p:spPr>
          <a:xfrm>
            <a:off x="298963" y="5715912"/>
            <a:ext cx="7933903" cy="461665"/>
          </a:xfrm>
          <a:prstGeom prst="rect">
            <a:avLst/>
          </a:prstGeom>
          <a:noFill/>
        </p:spPr>
        <p:txBody>
          <a:bodyPr wrap="none" rtlCol="0">
            <a:spAutoFit/>
          </a:bodyPr>
          <a:lstStyle/>
          <a:p>
            <a:r>
              <a:rPr lang="fr-FR" sz="2400" dirty="0"/>
              <a:t>« La meilleure interface, c’est pas d’interface » Golden Krishna</a:t>
            </a:r>
          </a:p>
        </p:txBody>
      </p:sp>
    </p:spTree>
    <p:extLst>
      <p:ext uri="{BB962C8B-B14F-4D97-AF65-F5344CB8AC3E}">
        <p14:creationId xmlns:p14="http://schemas.microsoft.com/office/powerpoint/2010/main" val="4283632625"/>
      </p:ext>
    </p:extLst>
  </p:cSld>
  <p:clrMapOvr>
    <a:masterClrMapping/>
  </p:clrMapOvr>
</p:sld>
</file>

<file path=ppt/theme/theme1.xml><?xml version="1.0" encoding="utf-8"?>
<a:theme xmlns:a="http://schemas.openxmlformats.org/drawingml/2006/main" name="Rétrospective">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2411</TotalTime>
  <Words>3544</Words>
  <Application>Microsoft Office PowerPoint</Application>
  <PresentationFormat>Grand écran</PresentationFormat>
  <Paragraphs>780</Paragraphs>
  <Slides>73</Slides>
  <Notes>5</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73</vt:i4>
      </vt:variant>
    </vt:vector>
  </HeadingPairs>
  <TitlesOfParts>
    <vt:vector size="79" baseType="lpstr">
      <vt:lpstr>Arial</vt:lpstr>
      <vt:lpstr>Calibri</vt:lpstr>
      <vt:lpstr>Calibri Light</vt:lpstr>
      <vt:lpstr>Courier New</vt:lpstr>
      <vt:lpstr>Wingdings</vt:lpstr>
      <vt:lpstr>Rétrospective</vt:lpstr>
      <vt:lpstr>Cours de  Programmation  de ChatBots</vt:lpstr>
      <vt:lpstr>Sommaire</vt:lpstr>
      <vt:lpstr>Introduction</vt:lpstr>
      <vt:lpstr>Chatbots !!</vt:lpstr>
      <vt:lpstr>Evolution de l’intérêt (Google trends)</vt:lpstr>
      <vt:lpstr>Qu’est-ce qu’un Chatbot ?</vt:lpstr>
      <vt:lpstr>Historique</vt:lpstr>
      <vt:lpstr>Test de Turing</vt:lpstr>
      <vt:lpstr>Quelle qualité essentielle pour une interface homme machine ?</vt:lpstr>
      <vt:lpstr>De la ligne de commande à l’interface conversationnelle</vt:lpstr>
      <vt:lpstr>Pourquoi les chatbots maintenant ?</vt:lpstr>
      <vt:lpstr>Les messageries dépassent les réseaux sociaux</vt:lpstr>
      <vt:lpstr>Avantages des chatbots</vt:lpstr>
      <vt:lpstr>Partager la même interface</vt:lpstr>
      <vt:lpstr>Usages d’aujourd’hui</vt:lpstr>
      <vt:lpstr>Usages d’aujourd’hui</vt:lpstr>
      <vt:lpstr>Usages de demain</vt:lpstr>
      <vt:lpstr>Caractéristiques d’une conversation</vt:lpstr>
      <vt:lpstr>GUI vs CUI (VUI)</vt:lpstr>
      <vt:lpstr>GUI versus VUI ou CUI</vt:lpstr>
      <vt:lpstr>Architecture Fonctionnelle</vt:lpstr>
      <vt:lpstr>Architecture fonctionnelle et dynamique des flux</vt:lpstr>
      <vt:lpstr>Canaux d’échanges</vt:lpstr>
      <vt:lpstr>Modules du Chatbot</vt:lpstr>
      <vt:lpstr>Panorama des technologies</vt:lpstr>
      <vt:lpstr>Panorama des technologies</vt:lpstr>
      <vt:lpstr>NLP Platform</vt:lpstr>
      <vt:lpstr>Instant Message Platform</vt:lpstr>
      <vt:lpstr>Chatbot platform</vt:lpstr>
      <vt:lpstr>Architecture et technologies des TD</vt:lpstr>
      <vt:lpstr>Vue d’ensemble</vt:lpstr>
      <vt:lpstr>DialogFlow</vt:lpstr>
      <vt:lpstr>Fonctionnalités de DialogFlow</vt:lpstr>
      <vt:lpstr>Vocabulaire de DialogFlow </vt:lpstr>
      <vt:lpstr>Agent</vt:lpstr>
      <vt:lpstr>Intention</vt:lpstr>
      <vt:lpstr>Entité  </vt:lpstr>
      <vt:lpstr>Interface principale DialogFlow – Lab1</vt:lpstr>
      <vt:lpstr>Créer une intention - Lab 2</vt:lpstr>
      <vt:lpstr>Accès aux services - Webhook</vt:lpstr>
      <vt:lpstr>Webhook </vt:lpstr>
      <vt:lpstr>Webhook</vt:lpstr>
      <vt:lpstr>NODE JS</vt:lpstr>
      <vt:lpstr>Webhook - nodeJS</vt:lpstr>
      <vt:lpstr>Initier le projet Node.js</vt:lpstr>
      <vt:lpstr>Squelette de webhook</vt:lpstr>
      <vt:lpstr>Publier le serveur sur Internet NGROK</vt:lpstr>
      <vt:lpstr>Tester le webhook</vt:lpstr>
      <vt:lpstr>Lire la météo d’une ville – Lab 3</vt:lpstr>
      <vt:lpstr>Canal d’échanges : SLACK</vt:lpstr>
      <vt:lpstr>Qu’est-ce qu’une  messagerie instantanée ?</vt:lpstr>
      <vt:lpstr>Les fonctionnalités de Slack</vt:lpstr>
      <vt:lpstr>Déployer votre bot sous Slack – Lab 4</vt:lpstr>
      <vt:lpstr>Ajouter une application Slack liée à votre espace de travail</vt:lpstr>
      <vt:lpstr>Gérer votre application Slack</vt:lpstr>
      <vt:lpstr>Intégrer Slack dans DialogFlow</vt:lpstr>
      <vt:lpstr>Connexion Slack - DialogFlow</vt:lpstr>
      <vt:lpstr>Tester</vt:lpstr>
      <vt:lpstr>Structure réponse du webhook pour Slack</vt:lpstr>
      <vt:lpstr>Formatage de base</vt:lpstr>
      <vt:lpstr>Formatage avancé</vt:lpstr>
      <vt:lpstr>Formatter votre réponse Slack – Lab 5</vt:lpstr>
      <vt:lpstr>Capacités avancées</vt:lpstr>
      <vt:lpstr>Entités système et Slot-filling</vt:lpstr>
      <vt:lpstr>Entité système Temps</vt:lpstr>
      <vt:lpstr>Entité système Géographie</vt:lpstr>
      <vt:lpstr>Donner la météo de toutes les villes – Lab 6</vt:lpstr>
      <vt:lpstr>Lab 6 Réserver un restaurant</vt:lpstr>
      <vt:lpstr>Contexte et mémoire</vt:lpstr>
      <vt:lpstr>Lab 7 – Se rappeler un prénom</vt:lpstr>
      <vt:lpstr>Lab 8 (optionnel) </vt:lpstr>
      <vt:lpstr>Livres </vt:lpstr>
      <vt:lpstr>Quelques liens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 de  Programmation  de ChatBots</dc:title>
  <dc:creator>Hugues Van Eylen</dc:creator>
  <cp:lastModifiedBy>Hugues Van Eylen</cp:lastModifiedBy>
  <cp:revision>23</cp:revision>
  <dcterms:created xsi:type="dcterms:W3CDTF">2019-09-04T04:33:30Z</dcterms:created>
  <dcterms:modified xsi:type="dcterms:W3CDTF">2019-11-21T17:25:06Z</dcterms:modified>
</cp:coreProperties>
</file>